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8" r:id="rId3"/>
    <p:sldId id="264" r:id="rId4"/>
    <p:sldId id="257" r:id="rId5"/>
    <p:sldId id="266" r:id="rId6"/>
    <p:sldId id="259" r:id="rId7"/>
    <p:sldId id="260" r:id="rId8"/>
    <p:sldId id="261" r:id="rId9"/>
    <p:sldId id="268" r:id="rId10"/>
    <p:sldId id="265" r:id="rId11"/>
    <p:sldId id="262" r:id="rId12"/>
    <p:sldId id="276" r:id="rId13"/>
    <p:sldId id="269" r:id="rId14"/>
    <p:sldId id="275" r:id="rId15"/>
    <p:sldId id="271" r:id="rId16"/>
    <p:sldId id="272" r:id="rId17"/>
    <p:sldId id="273" r:id="rId18"/>
    <p:sldId id="277" r:id="rId19"/>
    <p:sldId id="278" r:id="rId20"/>
    <p:sldId id="279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C31504-148B-4505-B423-513258C392C3}" type="datetimeFigureOut">
              <a:rPr lang="en-GB" smtClean="0"/>
              <a:t>07/10/2019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EC47DE-34D7-479E-A4BE-647D7361F3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9261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Agreed with advisory board and pilot-tested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EC47DE-34D7-479E-A4BE-647D7361F342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19629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800" b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B08030-71A9-42EB-BD7A-6CB9188BEBB4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3693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z="1800" b="0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B08030-71A9-42EB-BD7A-6CB9188BEBB4}" type="slidenum">
              <a:rPr lang="en-GB" smtClean="0"/>
              <a:pPr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07249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800" b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B08030-71A9-42EB-BD7A-6CB9188BEBB4}" type="slidenum">
              <a:rPr lang="en-GB" smtClean="0"/>
              <a:pPr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0194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0B650-E886-4F74-9EC2-DCE464D3E429}" type="datetimeFigureOut">
              <a:rPr lang="en-GB" smtClean="0"/>
              <a:t>07/10/2019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B5DCC-70B4-4F1E-B318-9DF548D0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5420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0B650-E886-4F74-9EC2-DCE464D3E429}" type="datetimeFigureOut">
              <a:rPr lang="en-GB" smtClean="0"/>
              <a:t>07/10/2019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B5DCC-70B4-4F1E-B318-9DF548D0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4175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0B650-E886-4F74-9EC2-DCE464D3E429}" type="datetimeFigureOut">
              <a:rPr lang="en-GB" smtClean="0"/>
              <a:t>07/10/2019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B5DCC-70B4-4F1E-B318-9DF548D0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4526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0B650-E886-4F74-9EC2-DCE464D3E429}" type="datetimeFigureOut">
              <a:rPr lang="en-GB" smtClean="0"/>
              <a:t>07/10/2019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B5DCC-70B4-4F1E-B318-9DF548D0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7798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0B650-E886-4F74-9EC2-DCE464D3E429}" type="datetimeFigureOut">
              <a:rPr lang="en-GB" smtClean="0"/>
              <a:t>07/10/2019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B5DCC-70B4-4F1E-B318-9DF548D0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3863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0B650-E886-4F74-9EC2-DCE464D3E429}" type="datetimeFigureOut">
              <a:rPr lang="en-GB" smtClean="0"/>
              <a:t>07/10/2019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B5DCC-70B4-4F1E-B318-9DF548D0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4247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0B650-E886-4F74-9EC2-DCE464D3E429}" type="datetimeFigureOut">
              <a:rPr lang="en-GB" smtClean="0"/>
              <a:t>07/10/2019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B5DCC-70B4-4F1E-B318-9DF548D0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6310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0B650-E886-4F74-9EC2-DCE464D3E429}" type="datetimeFigureOut">
              <a:rPr lang="en-GB" smtClean="0"/>
              <a:t>07/10/2019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B5DCC-70B4-4F1E-B318-9DF548D0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1383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0B650-E886-4F74-9EC2-DCE464D3E429}" type="datetimeFigureOut">
              <a:rPr lang="en-GB" smtClean="0"/>
              <a:t>07/10/2019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B5DCC-70B4-4F1E-B318-9DF548D0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2643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0B650-E886-4F74-9EC2-DCE464D3E429}" type="datetimeFigureOut">
              <a:rPr lang="en-GB" smtClean="0"/>
              <a:t>07/10/2019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B5DCC-70B4-4F1E-B318-9DF548D0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5315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0B650-E886-4F74-9EC2-DCE464D3E429}" type="datetimeFigureOut">
              <a:rPr lang="en-GB" smtClean="0"/>
              <a:t>07/10/2019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B5DCC-70B4-4F1E-B318-9DF548D0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643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70B650-E886-4F74-9EC2-DCE464D3E429}" type="datetimeFigureOut">
              <a:rPr lang="en-GB" smtClean="0"/>
              <a:t>07/10/2019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9B5DCC-70B4-4F1E-B318-9DF548D0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8484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4C841CE-9520-4043-8153-76BC771338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24556" y="5377911"/>
            <a:ext cx="2771949" cy="149258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071767" y="548411"/>
            <a:ext cx="83998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b="1" dirty="0" smtClean="0">
                <a:solidFill>
                  <a:schemeClr val="accent5">
                    <a:lumMod val="75000"/>
                  </a:schemeClr>
                </a:solidFill>
              </a:rPr>
              <a:t>Digital Tools for Recruitment and Retention in RCTs: </a:t>
            </a:r>
          </a:p>
          <a:p>
            <a:pPr algn="ctr"/>
            <a:endParaRPr lang="en-GB" sz="3000" b="1" dirty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r>
              <a:rPr lang="en-GB" sz="3000" b="1" dirty="0" smtClean="0">
                <a:solidFill>
                  <a:schemeClr val="accent5">
                    <a:lumMod val="75000"/>
                  </a:schemeClr>
                </a:solidFill>
              </a:rPr>
              <a:t>Systematic Map Reveals State Of the Art, Strengths And Limitations </a:t>
            </a:r>
            <a:endParaRPr lang="en-GB" sz="3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71652" y="3109355"/>
            <a:ext cx="80039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i="1" dirty="0" smtClean="0"/>
              <a:t>Geoff Frampton</a:t>
            </a:r>
            <a:r>
              <a:rPr lang="en-GB" sz="2400" i="1" baseline="30000" dirty="0" smtClean="0"/>
              <a:t>1</a:t>
            </a:r>
            <a:r>
              <a:rPr lang="en-GB" sz="2400" i="1" dirty="0" smtClean="0"/>
              <a:t>, Jonathan Shepherd</a:t>
            </a:r>
            <a:r>
              <a:rPr lang="en-GB" sz="2400" i="1" baseline="30000" dirty="0"/>
              <a:t>1</a:t>
            </a:r>
            <a:r>
              <a:rPr lang="en-GB" sz="2400" i="1" dirty="0" smtClean="0"/>
              <a:t>, Karen Pickett</a:t>
            </a:r>
            <a:r>
              <a:rPr lang="en-GB" sz="2400" i="1" baseline="30000" dirty="0"/>
              <a:t>1</a:t>
            </a:r>
            <a:r>
              <a:rPr lang="en-GB" sz="2400" i="1" dirty="0" smtClean="0"/>
              <a:t>, </a:t>
            </a:r>
          </a:p>
          <a:p>
            <a:pPr algn="ctr"/>
            <a:r>
              <a:rPr lang="en-GB" sz="2400" i="1" dirty="0" smtClean="0"/>
              <a:t>Gareth Griffiths</a:t>
            </a:r>
            <a:r>
              <a:rPr lang="en-GB" sz="2400" i="1" baseline="30000" dirty="0"/>
              <a:t>2</a:t>
            </a:r>
            <a:r>
              <a:rPr lang="en-GB" sz="2400" i="1" dirty="0" smtClean="0"/>
              <a:t>, Jeremy Wyatt</a:t>
            </a:r>
            <a:r>
              <a:rPr lang="en-GB" sz="2400" i="1" baseline="30000" dirty="0"/>
              <a:t>3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71565" y="4449288"/>
            <a:ext cx="796438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aseline="30000" dirty="0">
                <a:solidFill>
                  <a:schemeClr val="accent5">
                    <a:lumMod val="75000"/>
                  </a:schemeClr>
                </a:solidFill>
              </a:rPr>
              <a:t>1</a:t>
            </a:r>
            <a:r>
              <a:rPr lang="en-GB" sz="2200" dirty="0" smtClean="0">
                <a:solidFill>
                  <a:schemeClr val="accent5">
                    <a:lumMod val="75000"/>
                  </a:schemeClr>
                </a:solidFill>
              </a:rPr>
              <a:t> Southampton Health Technology Assessments Centre (SHTAC)</a:t>
            </a:r>
          </a:p>
          <a:p>
            <a:r>
              <a:rPr lang="en-GB" sz="2200" baseline="30000" dirty="0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en-GB" sz="2200" dirty="0" smtClean="0">
                <a:solidFill>
                  <a:schemeClr val="accent5">
                    <a:lumMod val="75000"/>
                  </a:schemeClr>
                </a:solidFill>
              </a:rPr>
              <a:t> Southampton Clinical Trials Unit</a:t>
            </a:r>
          </a:p>
          <a:p>
            <a:r>
              <a:rPr lang="en-GB" sz="2200" baseline="30000" dirty="0">
                <a:solidFill>
                  <a:schemeClr val="accent5">
                    <a:lumMod val="75000"/>
                  </a:schemeClr>
                </a:solidFill>
              </a:rPr>
              <a:t>3</a:t>
            </a:r>
            <a:r>
              <a:rPr lang="en-GB" sz="2200" dirty="0" smtClean="0">
                <a:solidFill>
                  <a:schemeClr val="accent5">
                    <a:lumMod val="75000"/>
                  </a:schemeClr>
                </a:solidFill>
              </a:rPr>
              <a:t> Wessex Institute, Faculty of Medicine, University of Southampton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3554565"/>
            <a:ext cx="2484069" cy="1701089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337037"/>
            <a:ext cx="2484069" cy="1455585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" y="1820147"/>
            <a:ext cx="2484069" cy="1653035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875" y="80223"/>
            <a:ext cx="2492343" cy="1658541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66543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1891" y="938151"/>
            <a:ext cx="112934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800" b="1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en-GB" dirty="0"/>
              <a:t>Our approach – Systematic mapping</a:t>
            </a:r>
          </a:p>
        </p:txBody>
      </p:sp>
      <p:sp>
        <p:nvSpPr>
          <p:cNvPr id="1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3777" y="1694897"/>
            <a:ext cx="10224654" cy="1806648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GB" b="1" dirty="0">
                <a:solidFill>
                  <a:srgbClr val="00B0F0"/>
                </a:solidFill>
                <a:latin typeface="Trebuchet MS" panose="020B0603020202020204" pitchFamily="34" charset="0"/>
              </a:rPr>
              <a:t>● </a:t>
            </a:r>
            <a:r>
              <a:rPr lang="en-GB" dirty="0" smtClean="0"/>
              <a:t>Extensive literature searches of published and “grey” literature</a:t>
            </a:r>
          </a:p>
          <a:p>
            <a:pPr algn="l"/>
            <a:r>
              <a:rPr lang="en-GB" b="1" dirty="0" smtClean="0">
                <a:solidFill>
                  <a:srgbClr val="00B0F0"/>
                </a:solidFill>
                <a:latin typeface="Trebuchet MS" panose="020B0603020202020204" pitchFamily="34" charset="0"/>
              </a:rPr>
              <a:t>● </a:t>
            </a:r>
            <a:r>
              <a:rPr lang="en-GB" dirty="0" smtClean="0"/>
              <a:t>Study eligibility screening against pre-specified inclusion/exclusion criteria</a:t>
            </a:r>
            <a:endParaRPr lang="en-GB" dirty="0"/>
          </a:p>
          <a:p>
            <a:pPr algn="l"/>
            <a:r>
              <a:rPr lang="en-GB" b="1" dirty="0">
                <a:solidFill>
                  <a:srgbClr val="00B0F0"/>
                </a:solidFill>
                <a:latin typeface="Trebuchet MS" panose="020B0603020202020204" pitchFamily="34" charset="0"/>
              </a:rPr>
              <a:t>● </a:t>
            </a:r>
            <a:r>
              <a:rPr lang="en-GB" dirty="0" smtClean="0"/>
              <a:t>Systematic coding of studies to consistently record key features of interest</a:t>
            </a:r>
          </a:p>
          <a:p>
            <a:pPr algn="l"/>
            <a:r>
              <a:rPr lang="en-GB" b="1" dirty="0" smtClean="0">
                <a:solidFill>
                  <a:srgbClr val="00B0F0"/>
                </a:solidFill>
                <a:latin typeface="Trebuchet MS" panose="020B0603020202020204" pitchFamily="34" charset="0"/>
              </a:rPr>
              <a:t>● </a:t>
            </a:r>
            <a:r>
              <a:rPr lang="en-GB" dirty="0" smtClean="0"/>
              <a:t>Analysis and presentation of results </a:t>
            </a:r>
            <a:endParaRPr lang="en-GB" b="1" dirty="0"/>
          </a:p>
        </p:txBody>
      </p:sp>
      <p:grpSp>
        <p:nvGrpSpPr>
          <p:cNvPr id="3" name="Group 2"/>
          <p:cNvGrpSpPr/>
          <p:nvPr/>
        </p:nvGrpSpPr>
        <p:grpSpPr>
          <a:xfrm>
            <a:off x="973777" y="3637717"/>
            <a:ext cx="10343407" cy="1787429"/>
            <a:chOff x="973777" y="3637717"/>
            <a:chExt cx="10343407" cy="1787429"/>
          </a:xfrm>
        </p:grpSpPr>
        <p:sp>
          <p:nvSpPr>
            <p:cNvPr id="2" name="Rectangle 1"/>
            <p:cNvSpPr/>
            <p:nvPr/>
          </p:nvSpPr>
          <p:spPr>
            <a:xfrm>
              <a:off x="973777" y="4594149"/>
              <a:ext cx="10343407" cy="830997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GB" sz="2400" dirty="0" smtClean="0">
                  <a:solidFill>
                    <a:srgbClr val="0070C0"/>
                  </a:solidFill>
                </a:rPr>
                <a:t>Overview of research study and digital tool characteristics, to identify: state of the art, strengths and limitations, and evidence gaps and hotspots</a:t>
              </a:r>
              <a:endParaRPr lang="en-GB" sz="2400" b="1" dirty="0">
                <a:solidFill>
                  <a:srgbClr val="0070C0"/>
                </a:solidFill>
              </a:endParaRPr>
            </a:p>
          </p:txBody>
        </p:sp>
        <p:sp>
          <p:nvSpPr>
            <p:cNvPr id="6" name="Down Arrow 5"/>
            <p:cNvSpPr/>
            <p:nvPr/>
          </p:nvSpPr>
          <p:spPr>
            <a:xfrm>
              <a:off x="5438895" y="3637717"/>
              <a:ext cx="640511" cy="863031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B4C841CE-9520-4043-8153-76BC771338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9329" y="5647113"/>
            <a:ext cx="2771949" cy="1492588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73776" y="5433363"/>
            <a:ext cx="1034340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</a:rPr>
              <a:t>(mapping is not an evaluation of tool effectiveness, but provides an important foundation for this)</a:t>
            </a:r>
            <a:endParaRPr lang="en-GB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20520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4C841CE-9520-4043-8153-76BC771338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29329" y="5647113"/>
            <a:ext cx="2771949" cy="149258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81891" y="558151"/>
            <a:ext cx="112934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800" b="1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en-GB" dirty="0"/>
              <a:t>Inclusion criteria ( = scope of the map)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4669882"/>
              </p:ext>
            </p:extLst>
          </p:nvPr>
        </p:nvGraphicFramePr>
        <p:xfrm>
          <a:off x="1187532" y="1265944"/>
          <a:ext cx="10022773" cy="47291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6219">
                  <a:extLst>
                    <a:ext uri="{9D8B030D-6E8A-4147-A177-3AD203B41FA5}">
                      <a16:colId xmlns:a16="http://schemas.microsoft.com/office/drawing/2014/main" val="3008219919"/>
                    </a:ext>
                  </a:extLst>
                </a:gridCol>
                <a:gridCol w="8426554">
                  <a:extLst>
                    <a:ext uri="{9D8B030D-6E8A-4147-A177-3AD203B41FA5}">
                      <a16:colId xmlns:a16="http://schemas.microsoft.com/office/drawing/2014/main" val="29943992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Question element</a:t>
                      </a:r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Systematic map inclusion criteria</a:t>
                      </a:r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3080158"/>
                  </a:ext>
                </a:extLst>
              </a:tr>
              <a:tr h="678917">
                <a:tc>
                  <a:txBody>
                    <a:bodyPr/>
                    <a:lstStyle/>
                    <a:p>
                      <a:r>
                        <a:rPr lang="en-GB" sz="1900" dirty="0" smtClean="0"/>
                        <a:t>Population </a:t>
                      </a:r>
                      <a:endParaRPr lang="en-GB" sz="1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900" dirty="0" smtClean="0"/>
                        <a:t>Any population relevant to recruitment or retention in health RCTs (e.g. health professionals,</a:t>
                      </a:r>
                      <a:r>
                        <a:rPr lang="en-GB" sz="1900" baseline="0" dirty="0" smtClean="0"/>
                        <a:t> study investigators, patients, the public)</a:t>
                      </a:r>
                      <a:endParaRPr lang="en-GB" sz="1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6196730"/>
                  </a:ext>
                </a:extLst>
              </a:tr>
              <a:tr h="498764">
                <a:tc>
                  <a:txBody>
                    <a:bodyPr/>
                    <a:lstStyle/>
                    <a:p>
                      <a:r>
                        <a:rPr lang="en-GB" sz="1900" dirty="0" smtClean="0"/>
                        <a:t>Intervention</a:t>
                      </a:r>
                      <a:endParaRPr lang="en-GB" sz="1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900" dirty="0" smtClean="0"/>
                        <a:t>At least one digital approach for patient recruitment and/or retention</a:t>
                      </a:r>
                      <a:endParaRPr lang="en-GB" sz="1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5137135"/>
                  </a:ext>
                </a:extLst>
              </a:tr>
              <a:tr h="573903">
                <a:tc>
                  <a:txBody>
                    <a:bodyPr/>
                    <a:lstStyle/>
                    <a:p>
                      <a:r>
                        <a:rPr lang="en-GB" sz="1900" dirty="0" smtClean="0"/>
                        <a:t>Comparator</a:t>
                      </a:r>
                      <a:endParaRPr lang="en-GB" sz="1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900" dirty="0" smtClean="0"/>
                        <a:t>Non-digital approaches</a:t>
                      </a:r>
                    </a:p>
                    <a:p>
                      <a:r>
                        <a:rPr lang="en-GB" sz="1900" dirty="0" smtClean="0"/>
                        <a:t>Alternative digital approaches</a:t>
                      </a:r>
                      <a:endParaRPr lang="en-GB" sz="1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1614663"/>
                  </a:ext>
                </a:extLst>
              </a:tr>
              <a:tr h="444462">
                <a:tc>
                  <a:txBody>
                    <a:bodyPr/>
                    <a:lstStyle/>
                    <a:p>
                      <a:r>
                        <a:rPr lang="en-GB" sz="1900" dirty="0" smtClean="0"/>
                        <a:t>Outcomes</a:t>
                      </a:r>
                      <a:endParaRPr lang="en-GB" sz="1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900" dirty="0" smtClean="0"/>
                        <a:t>Any outcomes relevant to effectiveness or efficiency</a:t>
                      </a:r>
                      <a:r>
                        <a:rPr lang="en-GB" sz="1900" baseline="0" dirty="0" smtClean="0"/>
                        <a:t> (e.g. rate, time, accuracy, costs)</a:t>
                      </a:r>
                      <a:endParaRPr lang="en-GB" sz="1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35861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900" dirty="0" smtClean="0"/>
                        <a:t>Design </a:t>
                      </a:r>
                      <a:endParaRPr lang="en-GB" sz="1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900" b="1" i="1" dirty="0" smtClean="0"/>
                        <a:t>Study evaluating the digital approach</a:t>
                      </a:r>
                      <a:r>
                        <a:rPr lang="en-GB" sz="1900" dirty="0" smtClean="0"/>
                        <a:t>: any design provided that the study assessed the effectiveness or accuracy of digital tools for recruitment and/or retention</a:t>
                      </a:r>
                    </a:p>
                    <a:p>
                      <a:endParaRPr lang="en-GB" sz="1900" dirty="0" smtClean="0"/>
                    </a:p>
                    <a:p>
                      <a:r>
                        <a:rPr lang="en-GB" sz="1900" b="1" i="1" dirty="0" smtClean="0"/>
                        <a:t>“Target RCT”</a:t>
                      </a:r>
                      <a:r>
                        <a:rPr lang="en-GB" sz="1900" b="0" i="0" dirty="0" smtClean="0"/>
                        <a:t>:</a:t>
                      </a:r>
                      <a:r>
                        <a:rPr lang="en-GB" sz="1900" b="1" i="1" dirty="0" smtClean="0"/>
                        <a:t> </a:t>
                      </a:r>
                      <a:r>
                        <a:rPr lang="en-GB" sz="1900" b="0" i="0" dirty="0" smtClean="0"/>
                        <a:t>the health RCT for </a:t>
                      </a:r>
                      <a:r>
                        <a:rPr lang="en-GB" sz="1900" dirty="0" smtClean="0"/>
                        <a:t>which participants are recruited/retained</a:t>
                      </a:r>
                      <a:endParaRPr lang="en-GB" sz="1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842582"/>
                  </a:ext>
                </a:extLst>
              </a:tr>
              <a:tr h="485701">
                <a:tc>
                  <a:txBody>
                    <a:bodyPr/>
                    <a:lstStyle/>
                    <a:p>
                      <a:r>
                        <a:rPr lang="en-GB" sz="1900" dirty="0" smtClean="0"/>
                        <a:t>Restrictions</a:t>
                      </a:r>
                      <a:endParaRPr lang="en-GB" sz="1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900" dirty="0" smtClean="0"/>
                        <a:t>Studies published in the last 10 years</a:t>
                      </a:r>
                      <a:endParaRPr lang="en-GB" sz="1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19020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593346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1881" y="350576"/>
            <a:ext cx="112934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800" b="1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en-GB" dirty="0"/>
              <a:t>Results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378036" y="1384428"/>
            <a:ext cx="3279563" cy="4485832"/>
            <a:chOff x="378036" y="1384428"/>
            <a:chExt cx="3279563" cy="4485832"/>
          </a:xfrm>
        </p:grpSpPr>
        <p:sp>
          <p:nvSpPr>
            <p:cNvPr id="3" name="Rounded Rectangle 2"/>
            <p:cNvSpPr/>
            <p:nvPr/>
          </p:nvSpPr>
          <p:spPr>
            <a:xfrm>
              <a:off x="1401289" y="1384428"/>
              <a:ext cx="2149433" cy="807522"/>
            </a:xfrm>
            <a:prstGeom prst="round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425039" y="1466357"/>
              <a:ext cx="223256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9159 references identified in searches</a:t>
              </a:r>
              <a:endParaRPr lang="en-GB" dirty="0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1401289" y="3021239"/>
              <a:ext cx="2149433" cy="807522"/>
            </a:xfrm>
            <a:prstGeom prst="round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603164" y="3115043"/>
              <a:ext cx="188620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353 full-text articles retrieved</a:t>
              </a:r>
              <a:endParaRPr lang="en-GB" dirty="0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1399314" y="4669930"/>
              <a:ext cx="2151408" cy="1200329"/>
            </a:xfrm>
            <a:prstGeom prst="round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583378" y="4669931"/>
              <a:ext cx="173379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100 articles reporting </a:t>
              </a:r>
              <a:r>
                <a:rPr lang="en-GB" b="1" dirty="0" smtClean="0"/>
                <a:t>101 studies</a:t>
              </a:r>
              <a:r>
                <a:rPr lang="en-GB" dirty="0" smtClean="0"/>
                <a:t> included in the map</a:t>
              </a:r>
              <a:endParaRPr lang="en-GB" dirty="0"/>
            </a:p>
          </p:txBody>
        </p:sp>
        <p:sp>
          <p:nvSpPr>
            <p:cNvPr id="14" name="Down Arrow 13"/>
            <p:cNvSpPr/>
            <p:nvPr/>
          </p:nvSpPr>
          <p:spPr>
            <a:xfrm>
              <a:off x="2280062" y="2191950"/>
              <a:ext cx="332509" cy="829289"/>
            </a:xfrm>
            <a:prstGeom prst="downArrow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Down Arrow 14"/>
            <p:cNvSpPr/>
            <p:nvPr/>
          </p:nvSpPr>
          <p:spPr>
            <a:xfrm>
              <a:off x="2278087" y="3828770"/>
              <a:ext cx="332509" cy="829289"/>
            </a:xfrm>
            <a:prstGeom prst="downArrow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78036" y="2260098"/>
              <a:ext cx="223256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Title + abstract screening</a:t>
              </a:r>
              <a:endParaRPr lang="en-GB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78036" y="4026696"/>
              <a:ext cx="22325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Full-text screening</a:t>
              </a:r>
              <a:endParaRPr lang="en-GB" dirty="0"/>
            </a:p>
          </p:txBody>
        </p:sp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id="{B4C841CE-9520-4043-8153-76BC771338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9329" y="5647113"/>
            <a:ext cx="2771949" cy="149258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9474" y="1491633"/>
            <a:ext cx="8035215" cy="4539482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3976255" y="873796"/>
            <a:ext cx="678279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u="sng" dirty="0" smtClean="0">
                <a:solidFill>
                  <a:srgbClr val="0070C0"/>
                </a:solidFill>
              </a:rPr>
              <a:t>Observational </a:t>
            </a:r>
            <a:r>
              <a:rPr lang="en-GB" sz="2000" u="sng" dirty="0">
                <a:solidFill>
                  <a:srgbClr val="0070C0"/>
                </a:solidFill>
              </a:rPr>
              <a:t>study or retrospective analysis</a:t>
            </a:r>
            <a:r>
              <a:rPr lang="en-GB" sz="2000" dirty="0">
                <a:solidFill>
                  <a:srgbClr val="0070C0"/>
                </a:solidFill>
              </a:rPr>
              <a:t> </a:t>
            </a:r>
            <a:r>
              <a:rPr lang="en-GB" sz="2000" b="1" dirty="0">
                <a:solidFill>
                  <a:srgbClr val="0070C0"/>
                </a:solidFill>
              </a:rPr>
              <a:t>89%    </a:t>
            </a:r>
          </a:p>
          <a:p>
            <a:r>
              <a:rPr lang="en-GB" sz="2000" dirty="0" smtClean="0">
                <a:solidFill>
                  <a:srgbClr val="0070C0"/>
                </a:solidFill>
              </a:rPr>
              <a:t>Experimental study: randomised </a:t>
            </a:r>
            <a:r>
              <a:rPr lang="en-GB" sz="2000" b="1" dirty="0" smtClean="0">
                <a:solidFill>
                  <a:srgbClr val="0070C0"/>
                </a:solidFill>
              </a:rPr>
              <a:t>7%</a:t>
            </a:r>
            <a:r>
              <a:rPr lang="en-GB" sz="2000" dirty="0" smtClean="0">
                <a:solidFill>
                  <a:srgbClr val="0070C0"/>
                </a:solidFill>
              </a:rPr>
              <a:t> , non-randomised </a:t>
            </a:r>
            <a:r>
              <a:rPr lang="en-GB" sz="2000" b="1" dirty="0" smtClean="0">
                <a:solidFill>
                  <a:srgbClr val="0070C0"/>
                </a:solidFill>
              </a:rPr>
              <a:t>4%</a:t>
            </a:r>
          </a:p>
        </p:txBody>
      </p:sp>
    </p:spTree>
    <p:extLst>
      <p:ext uri="{BB962C8B-B14F-4D97-AF65-F5344CB8AC3E}">
        <p14:creationId xmlns:p14="http://schemas.microsoft.com/office/powerpoint/2010/main" val="391793523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>
            <a:extLst>
              <a:ext uri="{FF2B5EF4-FFF2-40B4-BE49-F238E27FC236}">
                <a16:creationId xmlns:a16="http://schemas.microsoft.com/office/drawing/2014/main" id="{B4C841CE-9520-4043-8153-76BC771338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9329" y="5647113"/>
            <a:ext cx="2771949" cy="149258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4773" y="222820"/>
            <a:ext cx="6765497" cy="6426516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283025" y="315656"/>
            <a:ext cx="297424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Health topics covered in</a:t>
            </a:r>
          </a:p>
          <a:p>
            <a:r>
              <a:rPr lang="en-GB" dirty="0" smtClean="0"/>
              <a:t>the target RCTs in studies of digital tools for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recruitment (blue bars), </a:t>
            </a:r>
            <a:r>
              <a:rPr lang="en-GB" dirty="0" smtClean="0">
                <a:solidFill>
                  <a:schemeClr val="accent2"/>
                </a:solidFill>
              </a:rPr>
              <a:t>retention (orange bars) </a:t>
            </a:r>
          </a:p>
          <a:p>
            <a:r>
              <a:rPr lang="en-GB" dirty="0" smtClean="0"/>
              <a:t>or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both (grey bars)</a:t>
            </a:r>
            <a:endParaRPr lang="en-GB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896271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>
            <a:extLst>
              <a:ext uri="{FF2B5EF4-FFF2-40B4-BE49-F238E27FC236}">
                <a16:creationId xmlns:a16="http://schemas.microsoft.com/office/drawing/2014/main" id="{B4C841CE-9520-4043-8153-76BC771338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9329" y="5647113"/>
            <a:ext cx="2771949" cy="149258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3179" y="284867"/>
            <a:ext cx="8075221" cy="617327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88025" y="315656"/>
            <a:ext cx="184265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srgbClr val="0070C0"/>
                </a:solidFill>
              </a:rPr>
              <a:t>Digital tools and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approaches for </a:t>
            </a:r>
            <a:r>
              <a:rPr lang="en-GB" b="1" dirty="0" smtClean="0">
                <a:solidFill>
                  <a:srgbClr val="0070C0"/>
                </a:solidFill>
              </a:rPr>
              <a:t>recruitment</a:t>
            </a:r>
          </a:p>
        </p:txBody>
      </p:sp>
    </p:spTree>
    <p:extLst>
      <p:ext uri="{BB962C8B-B14F-4D97-AF65-F5344CB8AC3E}">
        <p14:creationId xmlns:p14="http://schemas.microsoft.com/office/powerpoint/2010/main" val="237114726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>
            <a:extLst>
              <a:ext uri="{FF2B5EF4-FFF2-40B4-BE49-F238E27FC236}">
                <a16:creationId xmlns:a16="http://schemas.microsoft.com/office/drawing/2014/main" id="{B4C841CE-9520-4043-8153-76BC771338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9329" y="5647113"/>
            <a:ext cx="2771949" cy="149258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13756" y="350576"/>
            <a:ext cx="112934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srgbClr val="00B0F0"/>
                </a:solidFill>
              </a:rPr>
              <a:t>Results</a:t>
            </a:r>
            <a:endParaRPr lang="en-GB" sz="2800" b="1" dirty="0">
              <a:solidFill>
                <a:srgbClr val="00B0F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9979" y="350577"/>
            <a:ext cx="8508952" cy="595522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88025" y="327531"/>
            <a:ext cx="140326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srgbClr val="0070C0"/>
                </a:solidFill>
              </a:rPr>
              <a:t>“Heat map” of digital </a:t>
            </a:r>
            <a:r>
              <a:rPr lang="en-GB" b="1" dirty="0" smtClean="0">
                <a:solidFill>
                  <a:srgbClr val="0070C0"/>
                </a:solidFill>
              </a:rPr>
              <a:t>recruitment</a:t>
            </a:r>
            <a:r>
              <a:rPr lang="en-GB" dirty="0" smtClean="0">
                <a:solidFill>
                  <a:srgbClr val="0070C0"/>
                </a:solidFill>
              </a:rPr>
              <a:t> tools by publication year</a:t>
            </a:r>
          </a:p>
        </p:txBody>
      </p:sp>
    </p:spTree>
    <p:extLst>
      <p:ext uri="{BB962C8B-B14F-4D97-AF65-F5344CB8AC3E}">
        <p14:creationId xmlns:p14="http://schemas.microsoft.com/office/powerpoint/2010/main" val="493447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>
            <a:extLst>
              <a:ext uri="{FF2B5EF4-FFF2-40B4-BE49-F238E27FC236}">
                <a16:creationId xmlns:a16="http://schemas.microsoft.com/office/drawing/2014/main" id="{B4C841CE-9520-4043-8153-76BC771338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9329" y="5647113"/>
            <a:ext cx="2771949" cy="149258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13756" y="350576"/>
            <a:ext cx="112934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srgbClr val="00B0F0"/>
                </a:solidFill>
              </a:rPr>
              <a:t>Results</a:t>
            </a:r>
            <a:endParaRPr lang="en-GB" sz="2800" b="1" dirty="0">
              <a:solidFill>
                <a:srgbClr val="00B0F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1296" y="343020"/>
            <a:ext cx="8503526" cy="595090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40525" y="363156"/>
            <a:ext cx="184265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srgbClr val="0070C0"/>
                </a:solidFill>
              </a:rPr>
              <a:t>Digital tools and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approaches for </a:t>
            </a:r>
            <a:r>
              <a:rPr lang="en-GB" b="1" dirty="0" smtClean="0">
                <a:solidFill>
                  <a:srgbClr val="0070C0"/>
                </a:solidFill>
              </a:rPr>
              <a:t>retention</a:t>
            </a:r>
          </a:p>
        </p:txBody>
      </p:sp>
    </p:spTree>
    <p:extLst>
      <p:ext uri="{BB962C8B-B14F-4D97-AF65-F5344CB8AC3E}">
        <p14:creationId xmlns:p14="http://schemas.microsoft.com/office/powerpoint/2010/main" val="391161139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>
            <a:extLst>
              <a:ext uri="{FF2B5EF4-FFF2-40B4-BE49-F238E27FC236}">
                <a16:creationId xmlns:a16="http://schemas.microsoft.com/office/drawing/2014/main" id="{B4C841CE-9520-4043-8153-76BC771338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9329" y="5647113"/>
            <a:ext cx="2771949" cy="149258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993" y="350577"/>
            <a:ext cx="8263084" cy="591959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42400" y="351281"/>
            <a:ext cx="184265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/>
              <a:t>Outcomes </a:t>
            </a:r>
            <a:r>
              <a:rPr lang="en-GB" dirty="0" smtClean="0"/>
              <a:t>reported in studies of </a:t>
            </a:r>
            <a:r>
              <a:rPr lang="en-GB" dirty="0" smtClean="0">
                <a:solidFill>
                  <a:srgbClr val="0070C0"/>
                </a:solidFill>
              </a:rPr>
              <a:t>recruitment 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(blue bars)</a:t>
            </a:r>
            <a:r>
              <a:rPr lang="en-GB" dirty="0" smtClean="0"/>
              <a:t>,</a:t>
            </a:r>
            <a:r>
              <a:rPr lang="en-GB" dirty="0" smtClean="0">
                <a:solidFill>
                  <a:srgbClr val="0070C0"/>
                </a:solidFill>
              </a:rPr>
              <a:t> </a:t>
            </a:r>
            <a:r>
              <a:rPr lang="en-GB" dirty="0" smtClean="0">
                <a:solidFill>
                  <a:srgbClr val="C00000"/>
                </a:solidFill>
              </a:rPr>
              <a:t>retention</a:t>
            </a:r>
          </a:p>
          <a:p>
            <a:r>
              <a:rPr lang="en-GB" dirty="0" smtClean="0">
                <a:solidFill>
                  <a:srgbClr val="C00000"/>
                </a:solidFill>
              </a:rPr>
              <a:t>(orange bars)</a:t>
            </a:r>
          </a:p>
          <a:p>
            <a:r>
              <a:rPr lang="en-GB" dirty="0" smtClean="0"/>
              <a:t>and</a:t>
            </a:r>
            <a:r>
              <a:rPr lang="en-GB" dirty="0" smtClean="0">
                <a:solidFill>
                  <a:srgbClr val="00B0F0"/>
                </a:solidFill>
              </a:rPr>
              <a:t> </a:t>
            </a:r>
            <a:r>
              <a:rPr lang="en-GB" dirty="0" smtClean="0">
                <a:solidFill>
                  <a:srgbClr val="00B050"/>
                </a:solidFill>
              </a:rPr>
              <a:t>both </a:t>
            </a:r>
          </a:p>
          <a:p>
            <a:r>
              <a:rPr lang="en-GB" dirty="0" smtClean="0">
                <a:solidFill>
                  <a:srgbClr val="00B050"/>
                </a:solidFill>
              </a:rPr>
              <a:t>(green bars)</a:t>
            </a:r>
            <a:endParaRPr lang="en-GB" b="1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64484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47528" y="620688"/>
            <a:ext cx="8424862" cy="936104"/>
          </a:xfrm>
        </p:spPr>
        <p:txBody>
          <a:bodyPr>
            <a:normAutofit fontScale="90000"/>
          </a:bodyPr>
          <a:lstStyle/>
          <a:p>
            <a:r>
              <a:rPr lang="en-GB" sz="4800" dirty="0">
                <a:solidFill>
                  <a:srgbClr val="000099"/>
                </a:solidFill>
              </a:rPr>
              <a:t/>
            </a:r>
            <a:br>
              <a:rPr lang="en-GB" sz="4800" dirty="0">
                <a:solidFill>
                  <a:srgbClr val="000099"/>
                </a:solidFill>
              </a:rPr>
            </a:br>
            <a:endParaRPr lang="en-GB" sz="28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</p:txBody>
      </p:sp>
      <p:pic>
        <p:nvPicPr>
          <p:cNvPr id="2052" name="Picture 4" descr="corp_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5925" y="30213300"/>
            <a:ext cx="5086350" cy="1098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orp_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1825" y="30429200"/>
            <a:ext cx="5086350" cy="1098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orp_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7725" y="30645100"/>
            <a:ext cx="5086350" cy="1098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769753" y="584579"/>
            <a:ext cx="6400800" cy="480131"/>
          </a:xfr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75000"/>
                  </a:schemeClr>
                </a:solidFill>
              </a:rPr>
              <a:t>Conclusions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175655" y="1199485"/>
            <a:ext cx="10739253" cy="5001369"/>
          </a:xfrm>
          <a:prstGeom prst="rect">
            <a:avLst/>
          </a:prstGeom>
          <a:noFill/>
          <a:extLst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/>
            </a:lvl1pPr>
          </a:lstStyle>
          <a:p>
            <a:pPr indent="-720000"/>
            <a:r>
              <a:rPr lang="en-GB" sz="2200" b="1" dirty="0">
                <a:solidFill>
                  <a:srgbClr val="00B0F0"/>
                </a:solidFill>
                <a:latin typeface="Trebuchet MS" panose="020B0603020202020204" pitchFamily="34" charset="0"/>
              </a:rPr>
              <a:t>● </a:t>
            </a:r>
            <a:r>
              <a:rPr lang="en-GB" sz="2200" dirty="0" smtClean="0">
                <a:solidFill>
                  <a:srgbClr val="002060"/>
                </a:solidFill>
              </a:rPr>
              <a:t>An active </a:t>
            </a:r>
            <a:r>
              <a:rPr lang="en-GB" sz="2200" dirty="0">
                <a:solidFill>
                  <a:srgbClr val="002060"/>
                </a:solidFill>
              </a:rPr>
              <a:t>research area, but mostly </a:t>
            </a:r>
            <a:r>
              <a:rPr lang="en-GB" sz="2200" b="1" dirty="0">
                <a:solidFill>
                  <a:srgbClr val="002060"/>
                </a:solidFill>
              </a:rPr>
              <a:t>observational </a:t>
            </a:r>
            <a:r>
              <a:rPr lang="en-GB" sz="2200" b="1" dirty="0" smtClean="0">
                <a:solidFill>
                  <a:srgbClr val="002060"/>
                </a:solidFill>
              </a:rPr>
              <a:t>studies</a:t>
            </a:r>
          </a:p>
          <a:p>
            <a:pPr indent="-720000">
              <a:lnSpc>
                <a:spcPct val="50000"/>
              </a:lnSpc>
            </a:pPr>
            <a:r>
              <a:rPr lang="en-GB" sz="2200" b="1" dirty="0" smtClean="0">
                <a:solidFill>
                  <a:srgbClr val="002060"/>
                </a:solidFill>
              </a:rPr>
              <a:t> </a:t>
            </a:r>
            <a:endParaRPr lang="en-GB" sz="2200" b="1" dirty="0">
              <a:solidFill>
                <a:srgbClr val="002060"/>
              </a:solidFill>
            </a:endParaRPr>
          </a:p>
          <a:p>
            <a:pPr indent="-720000"/>
            <a:r>
              <a:rPr lang="en-GB" sz="2200" b="1" dirty="0">
                <a:solidFill>
                  <a:srgbClr val="00B0F0"/>
                </a:solidFill>
                <a:latin typeface="Trebuchet MS" panose="020B0603020202020204" pitchFamily="34" charset="0"/>
              </a:rPr>
              <a:t>● </a:t>
            </a:r>
            <a:r>
              <a:rPr lang="en-GB" sz="2200" dirty="0" smtClean="0">
                <a:solidFill>
                  <a:srgbClr val="002060"/>
                </a:solidFill>
              </a:rPr>
              <a:t>The focus </a:t>
            </a:r>
            <a:r>
              <a:rPr lang="en-GB" sz="2200" dirty="0">
                <a:solidFill>
                  <a:srgbClr val="002060"/>
                </a:solidFill>
              </a:rPr>
              <a:t>has been on recruitment, </a:t>
            </a:r>
            <a:r>
              <a:rPr lang="en-GB" sz="2200" dirty="0" smtClean="0">
                <a:solidFill>
                  <a:srgbClr val="002060"/>
                </a:solidFill>
              </a:rPr>
              <a:t>with far </a:t>
            </a:r>
            <a:r>
              <a:rPr lang="en-GB" sz="2200" b="1" dirty="0">
                <a:solidFill>
                  <a:srgbClr val="002060"/>
                </a:solidFill>
              </a:rPr>
              <a:t>fewer studies on retention </a:t>
            </a:r>
            <a:r>
              <a:rPr lang="en-GB" sz="2200" dirty="0">
                <a:solidFill>
                  <a:srgbClr val="002060"/>
                </a:solidFill>
              </a:rPr>
              <a:t>(why</a:t>
            </a:r>
            <a:r>
              <a:rPr lang="en-GB" sz="2200" dirty="0" smtClean="0">
                <a:solidFill>
                  <a:srgbClr val="002060"/>
                </a:solidFill>
              </a:rPr>
              <a:t>?)</a:t>
            </a:r>
          </a:p>
          <a:p>
            <a:pPr indent="-720000">
              <a:lnSpc>
                <a:spcPct val="50000"/>
              </a:lnSpc>
            </a:pPr>
            <a:endParaRPr lang="en-GB" sz="2200" dirty="0">
              <a:solidFill>
                <a:srgbClr val="002060"/>
              </a:solidFill>
            </a:endParaRPr>
          </a:p>
          <a:p>
            <a:pPr indent="-720000"/>
            <a:r>
              <a:rPr lang="en-GB" sz="2200" b="1" dirty="0">
                <a:solidFill>
                  <a:srgbClr val="00B0F0"/>
                </a:solidFill>
                <a:latin typeface="Trebuchet MS" panose="020B0603020202020204" pitchFamily="34" charset="0"/>
              </a:rPr>
              <a:t>● </a:t>
            </a:r>
            <a:r>
              <a:rPr lang="en-GB" sz="2200" dirty="0" smtClean="0">
                <a:solidFill>
                  <a:srgbClr val="002060"/>
                </a:solidFill>
              </a:rPr>
              <a:t>The most </a:t>
            </a:r>
            <a:r>
              <a:rPr lang="en-GB" sz="2200" dirty="0">
                <a:solidFill>
                  <a:srgbClr val="002060"/>
                </a:solidFill>
              </a:rPr>
              <a:t>common digital recruitment approach was to </a:t>
            </a:r>
            <a:r>
              <a:rPr lang="en-GB" sz="2200" b="1" dirty="0">
                <a:solidFill>
                  <a:srgbClr val="002060"/>
                </a:solidFill>
              </a:rPr>
              <a:t>publicise trials </a:t>
            </a:r>
            <a:r>
              <a:rPr lang="en-GB" sz="2200" dirty="0">
                <a:solidFill>
                  <a:srgbClr val="002060"/>
                </a:solidFill>
              </a:rPr>
              <a:t>to potential </a:t>
            </a:r>
            <a:endParaRPr lang="en-GB" sz="2200" dirty="0" smtClean="0">
              <a:solidFill>
                <a:srgbClr val="002060"/>
              </a:solidFill>
            </a:endParaRPr>
          </a:p>
          <a:p>
            <a:pPr indent="-720000"/>
            <a:r>
              <a:rPr lang="en-GB" sz="2200" dirty="0">
                <a:solidFill>
                  <a:srgbClr val="002060"/>
                </a:solidFill>
              </a:rPr>
              <a:t> </a:t>
            </a:r>
            <a:r>
              <a:rPr lang="en-GB" sz="2200" dirty="0" smtClean="0">
                <a:solidFill>
                  <a:srgbClr val="002060"/>
                </a:solidFill>
              </a:rPr>
              <a:t>   participants</a:t>
            </a:r>
            <a:r>
              <a:rPr lang="en-GB" sz="2200" dirty="0">
                <a:solidFill>
                  <a:srgbClr val="002060"/>
                </a:solidFill>
              </a:rPr>
              <a:t>, using e.g. website, email, social media, </a:t>
            </a:r>
            <a:r>
              <a:rPr lang="en-GB" sz="2200" dirty="0" smtClean="0">
                <a:solidFill>
                  <a:srgbClr val="002060"/>
                </a:solidFill>
              </a:rPr>
              <a:t>TV</a:t>
            </a:r>
          </a:p>
          <a:p>
            <a:pPr indent="-720000">
              <a:lnSpc>
                <a:spcPct val="50000"/>
              </a:lnSpc>
            </a:pPr>
            <a:endParaRPr lang="en-GB" sz="2200" dirty="0" smtClean="0">
              <a:solidFill>
                <a:srgbClr val="002060"/>
              </a:solidFill>
            </a:endParaRPr>
          </a:p>
          <a:p>
            <a:pPr indent="-720000"/>
            <a:r>
              <a:rPr lang="en-GB" sz="2200" b="1" dirty="0" smtClean="0">
                <a:solidFill>
                  <a:srgbClr val="00B0F0"/>
                </a:solidFill>
                <a:latin typeface="Trebuchet MS" panose="020B0603020202020204" pitchFamily="34" charset="0"/>
              </a:rPr>
              <a:t>● </a:t>
            </a:r>
            <a:r>
              <a:rPr lang="en-GB" sz="2200" dirty="0" smtClean="0">
                <a:solidFill>
                  <a:srgbClr val="002060"/>
                </a:solidFill>
              </a:rPr>
              <a:t>The </a:t>
            </a:r>
            <a:r>
              <a:rPr lang="en-GB" sz="2200" dirty="0">
                <a:solidFill>
                  <a:srgbClr val="002060"/>
                </a:solidFill>
              </a:rPr>
              <a:t>most common digital retention approach was </a:t>
            </a:r>
            <a:r>
              <a:rPr lang="en-GB" sz="2200" b="1" dirty="0">
                <a:solidFill>
                  <a:srgbClr val="002060"/>
                </a:solidFill>
              </a:rPr>
              <a:t>prompts or reminders </a:t>
            </a:r>
            <a:r>
              <a:rPr lang="en-GB" sz="2200" dirty="0">
                <a:solidFill>
                  <a:srgbClr val="002060"/>
                </a:solidFill>
              </a:rPr>
              <a:t>to </a:t>
            </a:r>
            <a:endParaRPr lang="en-GB" sz="2200" dirty="0" smtClean="0">
              <a:solidFill>
                <a:srgbClr val="002060"/>
              </a:solidFill>
            </a:endParaRPr>
          </a:p>
          <a:p>
            <a:pPr indent="-720000"/>
            <a:r>
              <a:rPr lang="en-GB" sz="2200" dirty="0">
                <a:solidFill>
                  <a:srgbClr val="002060"/>
                </a:solidFill>
              </a:rPr>
              <a:t> </a:t>
            </a:r>
            <a:r>
              <a:rPr lang="en-GB" sz="2200" dirty="0" smtClean="0">
                <a:solidFill>
                  <a:srgbClr val="002060"/>
                </a:solidFill>
              </a:rPr>
              <a:t>   complete </a:t>
            </a:r>
            <a:r>
              <a:rPr lang="en-GB" sz="2200" dirty="0">
                <a:solidFill>
                  <a:srgbClr val="002060"/>
                </a:solidFill>
              </a:rPr>
              <a:t>tasks, using </a:t>
            </a:r>
            <a:r>
              <a:rPr lang="en-GB" sz="2200" dirty="0" smtClean="0">
                <a:solidFill>
                  <a:srgbClr val="002060"/>
                </a:solidFill>
              </a:rPr>
              <a:t>e.g. email </a:t>
            </a:r>
            <a:r>
              <a:rPr lang="en-GB" sz="2200" dirty="0">
                <a:solidFill>
                  <a:srgbClr val="002060"/>
                </a:solidFill>
              </a:rPr>
              <a:t>or text </a:t>
            </a:r>
            <a:r>
              <a:rPr lang="en-GB" sz="2200" dirty="0" smtClean="0">
                <a:solidFill>
                  <a:srgbClr val="002060"/>
                </a:solidFill>
              </a:rPr>
              <a:t>messaging</a:t>
            </a:r>
          </a:p>
          <a:p>
            <a:pPr indent="-720000">
              <a:lnSpc>
                <a:spcPct val="50000"/>
              </a:lnSpc>
            </a:pPr>
            <a:endParaRPr lang="en-GB" sz="2200" dirty="0">
              <a:solidFill>
                <a:srgbClr val="002060"/>
              </a:solidFill>
            </a:endParaRPr>
          </a:p>
          <a:p>
            <a:pPr indent="-720000"/>
            <a:r>
              <a:rPr lang="en-GB" sz="2200" b="1" dirty="0">
                <a:solidFill>
                  <a:srgbClr val="00B0F0"/>
                </a:solidFill>
                <a:latin typeface="Trebuchet MS" panose="020B0603020202020204" pitchFamily="34" charset="0"/>
              </a:rPr>
              <a:t>● </a:t>
            </a:r>
            <a:r>
              <a:rPr lang="en-GB" sz="2200" dirty="0" smtClean="0">
                <a:solidFill>
                  <a:srgbClr val="002060"/>
                </a:solidFill>
              </a:rPr>
              <a:t>Many </a:t>
            </a:r>
            <a:r>
              <a:rPr lang="en-GB" sz="2200" dirty="0">
                <a:solidFill>
                  <a:srgbClr val="002060"/>
                </a:solidFill>
              </a:rPr>
              <a:t>studies used </a:t>
            </a:r>
            <a:r>
              <a:rPr lang="en-GB" sz="2200" b="1" dirty="0">
                <a:solidFill>
                  <a:srgbClr val="002060"/>
                </a:solidFill>
              </a:rPr>
              <a:t>multiple digital tools, often in combination with </a:t>
            </a:r>
            <a:r>
              <a:rPr lang="en-GB" sz="2200" b="1" dirty="0" smtClean="0">
                <a:solidFill>
                  <a:srgbClr val="002060"/>
                </a:solidFill>
              </a:rPr>
              <a:t>non-digital tools</a:t>
            </a:r>
          </a:p>
          <a:p>
            <a:pPr indent="-720000"/>
            <a:r>
              <a:rPr lang="en-GB" sz="2200" b="1" dirty="0">
                <a:solidFill>
                  <a:srgbClr val="002060"/>
                </a:solidFill>
              </a:rPr>
              <a:t> </a:t>
            </a:r>
            <a:r>
              <a:rPr lang="en-GB" sz="2200" b="1" dirty="0" smtClean="0">
                <a:solidFill>
                  <a:srgbClr val="002060"/>
                </a:solidFill>
              </a:rPr>
              <a:t>   </a:t>
            </a:r>
            <a:r>
              <a:rPr lang="en-GB" sz="2200" dirty="0" smtClean="0">
                <a:solidFill>
                  <a:srgbClr val="002060"/>
                </a:solidFill>
              </a:rPr>
              <a:t>(e.g</a:t>
            </a:r>
            <a:r>
              <a:rPr lang="en-GB" sz="2200" dirty="0">
                <a:solidFill>
                  <a:srgbClr val="002060"/>
                </a:solidFill>
              </a:rPr>
              <a:t>. leaflet, phone, </a:t>
            </a:r>
            <a:r>
              <a:rPr lang="en-GB" sz="2200" dirty="0" smtClean="0">
                <a:solidFill>
                  <a:srgbClr val="002060"/>
                </a:solidFill>
              </a:rPr>
              <a:t>letter) </a:t>
            </a:r>
          </a:p>
          <a:p>
            <a:pPr indent="-720000">
              <a:lnSpc>
                <a:spcPct val="50000"/>
              </a:lnSpc>
            </a:pPr>
            <a:endParaRPr lang="en-GB" sz="2200" dirty="0">
              <a:solidFill>
                <a:srgbClr val="002060"/>
              </a:solidFill>
            </a:endParaRPr>
          </a:p>
          <a:p>
            <a:pPr indent="-720000"/>
            <a:r>
              <a:rPr lang="en-GB" sz="2200" b="1" dirty="0" smtClean="0">
                <a:solidFill>
                  <a:srgbClr val="00B0F0"/>
                </a:solidFill>
                <a:latin typeface="Trebuchet MS" panose="020B0603020202020204" pitchFamily="34" charset="0"/>
              </a:rPr>
              <a:t>● </a:t>
            </a:r>
            <a:r>
              <a:rPr lang="en-GB" sz="2200" dirty="0" smtClean="0">
                <a:solidFill>
                  <a:srgbClr val="002060"/>
                </a:solidFill>
              </a:rPr>
              <a:t>The most </a:t>
            </a:r>
            <a:r>
              <a:rPr lang="en-GB" sz="2200" dirty="0">
                <a:solidFill>
                  <a:srgbClr val="002060"/>
                </a:solidFill>
              </a:rPr>
              <a:t>common outcome measure was recruitment </a:t>
            </a:r>
            <a:r>
              <a:rPr lang="en-GB" sz="2200" dirty="0" smtClean="0">
                <a:solidFill>
                  <a:srgbClr val="002060"/>
                </a:solidFill>
              </a:rPr>
              <a:t>rate; few studies assessed </a:t>
            </a:r>
            <a:r>
              <a:rPr lang="en-GB" sz="2200" b="1" dirty="0" smtClean="0">
                <a:solidFill>
                  <a:srgbClr val="002060"/>
                </a:solidFill>
              </a:rPr>
              <a:t>costs</a:t>
            </a:r>
          </a:p>
          <a:p>
            <a:pPr indent="-720000">
              <a:lnSpc>
                <a:spcPct val="50000"/>
              </a:lnSpc>
            </a:pPr>
            <a:endParaRPr lang="en-GB" sz="2200" b="1" dirty="0">
              <a:solidFill>
                <a:srgbClr val="002060"/>
              </a:solidFill>
            </a:endParaRPr>
          </a:p>
          <a:p>
            <a:pPr indent="-720000"/>
            <a:r>
              <a:rPr lang="en-GB" sz="2200" b="1" dirty="0">
                <a:solidFill>
                  <a:srgbClr val="00B0F0"/>
                </a:solidFill>
                <a:latin typeface="Trebuchet MS" panose="020B0603020202020204" pitchFamily="34" charset="0"/>
              </a:rPr>
              <a:t>●</a:t>
            </a:r>
            <a:r>
              <a:rPr lang="en-GB" sz="2200" b="1" dirty="0">
                <a:solidFill>
                  <a:srgbClr val="002060"/>
                </a:solidFill>
                <a:latin typeface="Trebuchet MS" panose="020B0603020202020204" pitchFamily="34" charset="0"/>
              </a:rPr>
              <a:t> </a:t>
            </a:r>
            <a:r>
              <a:rPr lang="en-GB" sz="2200" dirty="0">
                <a:solidFill>
                  <a:srgbClr val="002060"/>
                </a:solidFill>
              </a:rPr>
              <a:t>Few studies assessed the </a:t>
            </a:r>
            <a:r>
              <a:rPr lang="en-GB" sz="2200" b="1" dirty="0">
                <a:solidFill>
                  <a:srgbClr val="002060"/>
                </a:solidFill>
              </a:rPr>
              <a:t>accuracy </a:t>
            </a:r>
            <a:r>
              <a:rPr lang="en-GB" sz="2200" dirty="0">
                <a:solidFill>
                  <a:srgbClr val="002060"/>
                </a:solidFill>
              </a:rPr>
              <a:t>of identifying eligible </a:t>
            </a:r>
            <a:r>
              <a:rPr lang="en-GB" sz="2200" dirty="0" smtClean="0">
                <a:solidFill>
                  <a:srgbClr val="002060"/>
                </a:solidFill>
              </a:rPr>
              <a:t>participants</a:t>
            </a:r>
          </a:p>
          <a:p>
            <a:pPr indent="-720000">
              <a:lnSpc>
                <a:spcPct val="50000"/>
              </a:lnSpc>
            </a:pPr>
            <a:endParaRPr lang="en-GB" sz="2200" dirty="0">
              <a:solidFill>
                <a:srgbClr val="002060"/>
              </a:solidFill>
            </a:endParaRPr>
          </a:p>
          <a:p>
            <a:pPr indent="-720000"/>
            <a:r>
              <a:rPr lang="en-GB" sz="2200" b="1" dirty="0">
                <a:solidFill>
                  <a:srgbClr val="00B0F0"/>
                </a:solidFill>
                <a:latin typeface="Trebuchet MS" panose="020B0603020202020204" pitchFamily="34" charset="0"/>
              </a:rPr>
              <a:t>● </a:t>
            </a:r>
            <a:r>
              <a:rPr lang="en-GB" sz="2200" dirty="0">
                <a:solidFill>
                  <a:srgbClr val="002060"/>
                </a:solidFill>
              </a:rPr>
              <a:t>Few studies assessed </a:t>
            </a:r>
            <a:r>
              <a:rPr lang="en-GB" sz="2200" b="1" dirty="0">
                <a:solidFill>
                  <a:srgbClr val="002060"/>
                </a:solidFill>
              </a:rPr>
              <a:t>attitudes or other </a:t>
            </a:r>
            <a:r>
              <a:rPr lang="en-GB" sz="2200" b="1" dirty="0" smtClean="0">
                <a:solidFill>
                  <a:srgbClr val="002060"/>
                </a:solidFill>
              </a:rPr>
              <a:t>facilitators/barriers </a:t>
            </a:r>
            <a:endParaRPr lang="en-GB" sz="2200" b="1" dirty="0">
              <a:solidFill>
                <a:srgbClr val="002060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4C841CE-9520-4043-8153-76BC7713389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29329" y="5647113"/>
            <a:ext cx="2771949" cy="1492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651555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orp_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5925" y="30213300"/>
            <a:ext cx="5086350" cy="1098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orp_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1825" y="30429200"/>
            <a:ext cx="5086350" cy="1098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orp_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7725" y="30645100"/>
            <a:ext cx="5086350" cy="1098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4C841CE-9520-4043-8153-76BC7713389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29329" y="5647113"/>
            <a:ext cx="2771949" cy="149258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52404" y="657354"/>
            <a:ext cx="112934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800" b="1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en-GB" dirty="0" smtClean="0"/>
              <a:t>Recommendations and questions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391514" y="1396474"/>
            <a:ext cx="11396727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720000">
              <a:lnSpc>
                <a:spcPct val="120000"/>
              </a:lnSpc>
            </a:pPr>
            <a:r>
              <a:rPr lang="en-GB" sz="2200" b="1" dirty="0">
                <a:solidFill>
                  <a:srgbClr val="00B0F0"/>
                </a:solidFill>
                <a:latin typeface="Trebuchet MS" panose="020B0603020202020204" pitchFamily="34" charset="0"/>
              </a:rPr>
              <a:t>● </a:t>
            </a:r>
            <a:r>
              <a:rPr lang="en-GB" sz="2200" dirty="0" smtClean="0">
                <a:solidFill>
                  <a:srgbClr val="002060"/>
                </a:solidFill>
              </a:rPr>
              <a:t>More robust, experimental, studies are needed (perhaps as “Studies Within A Trial” – SWAT?)</a:t>
            </a:r>
          </a:p>
          <a:p>
            <a:pPr indent="-720000">
              <a:lnSpc>
                <a:spcPct val="120000"/>
              </a:lnSpc>
            </a:pPr>
            <a:r>
              <a:rPr lang="en-GB" sz="2200" b="1" dirty="0">
                <a:solidFill>
                  <a:srgbClr val="00B0F0"/>
                </a:solidFill>
                <a:latin typeface="Trebuchet MS" panose="020B0603020202020204" pitchFamily="34" charset="0"/>
              </a:rPr>
              <a:t>● </a:t>
            </a:r>
            <a:r>
              <a:rPr lang="en-GB" sz="2200" dirty="0" smtClean="0">
                <a:solidFill>
                  <a:srgbClr val="002060"/>
                </a:solidFill>
              </a:rPr>
              <a:t>Routine assessment of facilitators/barriers would be helpful</a:t>
            </a:r>
          </a:p>
          <a:p>
            <a:pPr indent="-720000">
              <a:lnSpc>
                <a:spcPct val="120000"/>
              </a:lnSpc>
            </a:pPr>
            <a:r>
              <a:rPr lang="en-GB" sz="2200" b="1" dirty="0">
                <a:solidFill>
                  <a:srgbClr val="00B0F0"/>
                </a:solidFill>
                <a:latin typeface="Trebuchet MS" panose="020B0603020202020204" pitchFamily="34" charset="0"/>
              </a:rPr>
              <a:t>● </a:t>
            </a:r>
            <a:r>
              <a:rPr lang="en-GB" sz="2200" dirty="0" smtClean="0">
                <a:solidFill>
                  <a:srgbClr val="002060"/>
                </a:solidFill>
              </a:rPr>
              <a:t>Can a core set of digital tools that optimise recruitment and retention be identified/developed? </a:t>
            </a:r>
          </a:p>
          <a:p>
            <a:pPr indent="-720000">
              <a:lnSpc>
                <a:spcPct val="120000"/>
              </a:lnSpc>
            </a:pPr>
            <a:r>
              <a:rPr lang="en-GB" sz="2200" b="1" dirty="0">
                <a:solidFill>
                  <a:srgbClr val="00B0F0"/>
                </a:solidFill>
                <a:latin typeface="Trebuchet MS" panose="020B0603020202020204" pitchFamily="34" charset="0"/>
              </a:rPr>
              <a:t>● </a:t>
            </a:r>
            <a:r>
              <a:rPr lang="en-GB" sz="2200" dirty="0" smtClean="0">
                <a:solidFill>
                  <a:srgbClr val="002060"/>
                </a:solidFill>
              </a:rPr>
              <a:t>What are the priority health areas where we need these tools the most (does the map reflect</a:t>
            </a:r>
          </a:p>
          <a:p>
            <a:pPr indent="-720000">
              <a:lnSpc>
                <a:spcPct val="120000"/>
              </a:lnSpc>
            </a:pPr>
            <a:r>
              <a:rPr lang="en-GB" sz="2200" dirty="0">
                <a:solidFill>
                  <a:srgbClr val="002060"/>
                </a:solidFill>
              </a:rPr>
              <a:t> </a:t>
            </a:r>
            <a:r>
              <a:rPr lang="en-GB" sz="2200" dirty="0" smtClean="0">
                <a:solidFill>
                  <a:srgbClr val="002060"/>
                </a:solidFill>
              </a:rPr>
              <a:t>   actual needs or research convenience?)    </a:t>
            </a:r>
            <a:endParaRPr lang="en-GB" sz="2200" dirty="0"/>
          </a:p>
        </p:txBody>
      </p:sp>
      <p:grpSp>
        <p:nvGrpSpPr>
          <p:cNvPr id="10" name="Group 9"/>
          <p:cNvGrpSpPr/>
          <p:nvPr/>
        </p:nvGrpSpPr>
        <p:grpSpPr>
          <a:xfrm>
            <a:off x="152404" y="3861191"/>
            <a:ext cx="11293434" cy="2397138"/>
            <a:chOff x="152404" y="3861191"/>
            <a:chExt cx="11293434" cy="2397138"/>
          </a:xfrm>
        </p:grpSpPr>
        <p:sp>
          <p:nvSpPr>
            <p:cNvPr id="12" name="TextBox 11"/>
            <p:cNvSpPr txBox="1"/>
            <p:nvPr/>
          </p:nvSpPr>
          <p:spPr>
            <a:xfrm>
              <a:off x="152404" y="3861191"/>
              <a:ext cx="1129343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2800" b="1">
                  <a:solidFill>
                    <a:schemeClr val="accent5">
                      <a:lumMod val="75000"/>
                    </a:schemeClr>
                  </a:solidFill>
                </a:defRPr>
              </a:lvl1pPr>
            </a:lstStyle>
            <a:p>
              <a:r>
                <a:rPr lang="en-GB" dirty="0"/>
                <a:t>Next steps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443472" y="4540936"/>
              <a:ext cx="5451146" cy="171739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indent="-720000">
                <a:lnSpc>
                  <a:spcPct val="120000"/>
                </a:lnSpc>
              </a:pPr>
              <a:r>
                <a:rPr lang="en-GB" sz="2200" b="1" dirty="0">
                  <a:solidFill>
                    <a:srgbClr val="00B0F0"/>
                  </a:solidFill>
                  <a:latin typeface="Trebuchet MS" panose="020B0603020202020204" pitchFamily="34" charset="0"/>
                </a:rPr>
                <a:t>● </a:t>
              </a:r>
              <a:r>
                <a:rPr lang="en-GB" sz="2200" dirty="0" smtClean="0">
                  <a:solidFill>
                    <a:srgbClr val="002060"/>
                  </a:solidFill>
                </a:rPr>
                <a:t>Publish the map (manuscript under review)</a:t>
              </a:r>
            </a:p>
            <a:p>
              <a:pPr indent="-720000">
                <a:lnSpc>
                  <a:spcPct val="120000"/>
                </a:lnSpc>
              </a:pPr>
              <a:r>
                <a:rPr lang="en-GB" sz="2200" b="1" dirty="0">
                  <a:solidFill>
                    <a:srgbClr val="00B0F0"/>
                  </a:solidFill>
                  <a:latin typeface="Trebuchet MS" panose="020B0603020202020204" pitchFamily="34" charset="0"/>
                </a:rPr>
                <a:t>● </a:t>
              </a:r>
              <a:r>
                <a:rPr lang="en-GB" sz="2200" dirty="0" smtClean="0">
                  <a:solidFill>
                    <a:srgbClr val="002060"/>
                  </a:solidFill>
                </a:rPr>
                <a:t>Explore the issues raised above</a:t>
              </a:r>
            </a:p>
            <a:p>
              <a:pPr indent="-720000">
                <a:lnSpc>
                  <a:spcPct val="120000"/>
                </a:lnSpc>
              </a:pPr>
              <a:r>
                <a:rPr lang="en-GB" sz="2200" b="1" dirty="0">
                  <a:solidFill>
                    <a:srgbClr val="00B0F0"/>
                  </a:solidFill>
                  <a:latin typeface="Trebuchet MS" panose="020B0603020202020204" pitchFamily="34" charset="0"/>
                </a:rPr>
                <a:t>● </a:t>
              </a:r>
              <a:r>
                <a:rPr lang="en-GB" sz="2200" dirty="0" smtClean="0">
                  <a:solidFill>
                    <a:srgbClr val="002060"/>
                  </a:solidFill>
                </a:rPr>
                <a:t>Develop the project website (next slide)</a:t>
              </a:r>
            </a:p>
            <a:p>
              <a:pPr indent="-720000">
                <a:lnSpc>
                  <a:spcPct val="120000"/>
                </a:lnSpc>
              </a:pPr>
              <a:r>
                <a:rPr lang="en-GB" sz="2200" b="1" dirty="0">
                  <a:solidFill>
                    <a:srgbClr val="00B0F0"/>
                  </a:solidFill>
                  <a:latin typeface="Trebuchet MS" panose="020B0603020202020204" pitchFamily="34" charset="0"/>
                </a:rPr>
                <a:t>● </a:t>
              </a:r>
              <a:r>
                <a:rPr lang="en-GB" sz="2200" dirty="0" smtClean="0">
                  <a:solidFill>
                    <a:srgbClr val="002060"/>
                  </a:solidFill>
                </a:rPr>
                <a:t>Related research (next presentation)</a:t>
              </a:r>
              <a:endParaRPr lang="en-GB" sz="2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20691739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6265" y="391890"/>
            <a:ext cx="112934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schemeClr val="accent5">
                    <a:lumMod val="75000"/>
                  </a:schemeClr>
                </a:solidFill>
              </a:rPr>
              <a:t>Background – the project</a:t>
            </a:r>
            <a:endParaRPr lang="en-GB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80656" y="1375560"/>
            <a:ext cx="101415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Part of the NIHR-funded project “User-focused research to identify the benefits of innovative digital recruitment and retention tools for more efficient conduct of RCTs”</a:t>
            </a:r>
            <a:endParaRPr lang="en-GB" sz="2400" baseline="30000" dirty="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B4C841CE-9520-4043-8153-76BC771338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24556" y="5377911"/>
            <a:ext cx="2771949" cy="1492588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1642755" y="2886135"/>
            <a:ext cx="91024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u="sng" dirty="0" smtClean="0"/>
              <a:t>Systematic map </a:t>
            </a:r>
            <a:r>
              <a:rPr lang="en-GB" sz="2400" dirty="0" smtClean="0"/>
              <a:t>to characterise the “state of the art” in digital tools research – </a:t>
            </a:r>
            <a:r>
              <a:rPr lang="en-GB" sz="2400" dirty="0" smtClean="0">
                <a:solidFill>
                  <a:srgbClr val="0070C0"/>
                </a:solidFill>
              </a:rPr>
              <a:t>this presentation</a:t>
            </a:r>
            <a:endParaRPr lang="en-GB" sz="2400" baseline="30000" dirty="0">
              <a:solidFill>
                <a:srgbClr val="0070C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642756" y="3814418"/>
            <a:ext cx="91024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u="sng" dirty="0" smtClean="0"/>
              <a:t>Qualitative analyses </a:t>
            </a:r>
            <a:r>
              <a:rPr lang="en-GB" sz="2400" dirty="0" smtClean="0"/>
              <a:t>of the views and experiences of stakeholders, including trial investigators, participants and clinical trials units –</a:t>
            </a:r>
          </a:p>
          <a:p>
            <a:r>
              <a:rPr lang="en-GB" sz="2400" dirty="0" smtClean="0">
                <a:solidFill>
                  <a:srgbClr val="0070C0"/>
                </a:solidFill>
              </a:rPr>
              <a:t>next presentation (Amanda Blatch-Jones and colleagues)</a:t>
            </a:r>
            <a:endParaRPr lang="en-GB" sz="2400" baseline="30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30533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47528" y="620688"/>
            <a:ext cx="8424862" cy="936104"/>
          </a:xfrm>
        </p:spPr>
        <p:txBody>
          <a:bodyPr>
            <a:normAutofit fontScale="90000"/>
          </a:bodyPr>
          <a:lstStyle/>
          <a:p>
            <a:r>
              <a:rPr lang="en-GB" sz="4800" dirty="0">
                <a:solidFill>
                  <a:srgbClr val="000099"/>
                </a:solidFill>
              </a:rPr>
              <a:t/>
            </a:r>
            <a:br>
              <a:rPr lang="en-GB" sz="4800" dirty="0">
                <a:solidFill>
                  <a:srgbClr val="000099"/>
                </a:solidFill>
              </a:rPr>
            </a:br>
            <a:endParaRPr lang="en-GB" sz="28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</p:txBody>
      </p:sp>
      <p:pic>
        <p:nvPicPr>
          <p:cNvPr id="2052" name="Picture 4" descr="corp_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5925" y="30213300"/>
            <a:ext cx="5086350" cy="1098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orp_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1825" y="30429200"/>
            <a:ext cx="5086350" cy="1098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orp_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7725" y="30645100"/>
            <a:ext cx="5086350" cy="1098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06286" y="570166"/>
            <a:ext cx="9488384" cy="6156243"/>
          </a:xfrm>
          <a:prstGeom prst="rect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</a:ln>
        </p:spPr>
      </p:pic>
      <p:sp>
        <p:nvSpPr>
          <p:cNvPr id="4" name="Rectangle 3"/>
          <p:cNvSpPr/>
          <p:nvPr/>
        </p:nvSpPr>
        <p:spPr>
          <a:xfrm>
            <a:off x="6198920" y="4429495"/>
            <a:ext cx="4292930" cy="1460665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GB" sz="2800" dirty="0" smtClean="0">
                <a:solidFill>
                  <a:srgbClr val="FFFF00"/>
                </a:solidFill>
              </a:rPr>
              <a:t>Project website www.digitaltools.org.uk</a:t>
            </a:r>
            <a:endParaRPr lang="en-GB" sz="2800" dirty="0">
              <a:solidFill>
                <a:srgbClr val="FFFF00"/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9AE1B12-F6F8-48FD-ACF9-FD38FF75379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3975" y="6005994"/>
            <a:ext cx="2167247" cy="539117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" name="TextBox 4"/>
          <p:cNvSpPr txBox="1"/>
          <p:nvPr/>
        </p:nvSpPr>
        <p:spPr>
          <a:xfrm>
            <a:off x="6305799" y="6106060"/>
            <a:ext cx="1850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Project funded by</a:t>
            </a:r>
            <a:endParaRPr lang="en-GB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678209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6265" y="391890"/>
            <a:ext cx="112934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schemeClr val="accent5">
                    <a:lumMod val="75000"/>
                  </a:schemeClr>
                </a:solidFill>
              </a:rPr>
              <a:t>Background – the problem</a:t>
            </a:r>
            <a:endParaRPr lang="en-GB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44732" y="1375560"/>
            <a:ext cx="91024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00B0F0"/>
                </a:solidFill>
                <a:latin typeface="Trebuchet MS" panose="020B0603020202020204" pitchFamily="34" charset="0"/>
              </a:rPr>
              <a:t>●</a:t>
            </a:r>
            <a:r>
              <a:rPr lang="en-GB" sz="2400" dirty="0" smtClean="0"/>
              <a:t> RCTs  often fail to recruit adequate numbers of participants</a:t>
            </a:r>
            <a:endParaRPr lang="en-GB" sz="2400" baseline="30000" dirty="0"/>
          </a:p>
        </p:txBody>
      </p:sp>
      <p:sp>
        <p:nvSpPr>
          <p:cNvPr id="7" name="TextBox 6"/>
          <p:cNvSpPr txBox="1"/>
          <p:nvPr/>
        </p:nvSpPr>
        <p:spPr>
          <a:xfrm>
            <a:off x="1642757" y="1943594"/>
            <a:ext cx="91024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00B0F0"/>
                </a:solidFill>
                <a:latin typeface="Trebuchet MS" panose="020B0603020202020204" pitchFamily="34" charset="0"/>
              </a:rPr>
              <a:t>●</a:t>
            </a:r>
            <a:r>
              <a:rPr lang="en-GB" sz="2400" dirty="0" smtClean="0"/>
              <a:t> Once recruited, rates of participant dropout can be high</a:t>
            </a:r>
            <a:endParaRPr lang="en-GB" sz="2400" baseline="30000" dirty="0"/>
          </a:p>
        </p:txBody>
      </p:sp>
      <p:grpSp>
        <p:nvGrpSpPr>
          <p:cNvPr id="3" name="Group 2"/>
          <p:cNvGrpSpPr/>
          <p:nvPr/>
        </p:nvGrpSpPr>
        <p:grpSpPr>
          <a:xfrm>
            <a:off x="2790696" y="2796638"/>
            <a:ext cx="8609610" cy="3113817"/>
            <a:chOff x="2790696" y="2796638"/>
            <a:chExt cx="8609610" cy="3113817"/>
          </a:xfrm>
        </p:grpSpPr>
        <p:sp>
          <p:nvSpPr>
            <p:cNvPr id="8" name="TextBox 7"/>
            <p:cNvSpPr txBox="1"/>
            <p:nvPr/>
          </p:nvSpPr>
          <p:spPr>
            <a:xfrm>
              <a:off x="3315196" y="2796638"/>
              <a:ext cx="38574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solidFill>
                    <a:srgbClr val="0070C0"/>
                  </a:solidFill>
                </a:rPr>
                <a:t>Inadequate statistical power</a:t>
              </a:r>
              <a:endParaRPr lang="en-GB" sz="2400" baseline="30000" dirty="0">
                <a:solidFill>
                  <a:srgbClr val="0070C0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313222" y="3327068"/>
              <a:ext cx="29213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solidFill>
                    <a:srgbClr val="0070C0"/>
                  </a:solidFill>
                </a:rPr>
                <a:t>Inadequate follow-up</a:t>
              </a:r>
              <a:endParaRPr lang="en-GB" sz="2400" baseline="30000" dirty="0">
                <a:solidFill>
                  <a:srgbClr val="0070C0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311246" y="3857498"/>
              <a:ext cx="38614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solidFill>
                    <a:srgbClr val="0070C0"/>
                  </a:solidFill>
                </a:rPr>
                <a:t>Research waste: time, costs  </a:t>
              </a:r>
              <a:endParaRPr lang="en-GB" sz="2400" baseline="30000" dirty="0">
                <a:solidFill>
                  <a:srgbClr val="0070C0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309272" y="4387928"/>
              <a:ext cx="80910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solidFill>
                    <a:srgbClr val="0070C0"/>
                  </a:solidFill>
                </a:rPr>
                <a:t>Personal time wasted (tens of thousands of patients/year)</a:t>
              </a:r>
              <a:endParaRPr lang="en-GB" sz="2400" baseline="30000" dirty="0">
                <a:solidFill>
                  <a:srgbClr val="0070C0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309272" y="4918358"/>
              <a:ext cx="753289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solidFill>
                    <a:srgbClr val="0070C0"/>
                  </a:solidFill>
                </a:rPr>
                <a:t>Ethical issues</a:t>
              </a:r>
              <a:endParaRPr lang="en-GB" sz="2400" baseline="30000" dirty="0">
                <a:solidFill>
                  <a:srgbClr val="0070C0"/>
                </a:solidFill>
              </a:endParaRPr>
            </a:p>
          </p:txBody>
        </p:sp>
        <p:sp>
          <p:nvSpPr>
            <p:cNvPr id="2" name="Right Arrow 1"/>
            <p:cNvSpPr/>
            <p:nvPr/>
          </p:nvSpPr>
          <p:spPr>
            <a:xfrm>
              <a:off x="2790696" y="2887933"/>
              <a:ext cx="380011" cy="279074"/>
            </a:xfrm>
            <a:prstGeom prst="rightArrow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Right Arrow 12"/>
            <p:cNvSpPr/>
            <p:nvPr/>
          </p:nvSpPr>
          <p:spPr>
            <a:xfrm>
              <a:off x="2790696" y="3418363"/>
              <a:ext cx="380011" cy="279074"/>
            </a:xfrm>
            <a:prstGeom prst="rightArrow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Right Arrow 13"/>
            <p:cNvSpPr/>
            <p:nvPr/>
          </p:nvSpPr>
          <p:spPr>
            <a:xfrm>
              <a:off x="2790696" y="3948793"/>
              <a:ext cx="380011" cy="279074"/>
            </a:xfrm>
            <a:prstGeom prst="rightArrow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Right Arrow 14"/>
            <p:cNvSpPr/>
            <p:nvPr/>
          </p:nvSpPr>
          <p:spPr>
            <a:xfrm>
              <a:off x="2790696" y="4479223"/>
              <a:ext cx="380011" cy="279074"/>
            </a:xfrm>
            <a:prstGeom prst="rightArrow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Right Arrow 15"/>
            <p:cNvSpPr/>
            <p:nvPr/>
          </p:nvSpPr>
          <p:spPr>
            <a:xfrm>
              <a:off x="2790696" y="5009653"/>
              <a:ext cx="380011" cy="279074"/>
            </a:xfrm>
            <a:prstGeom prst="rightArrow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307297" y="5448790"/>
              <a:ext cx="753289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solidFill>
                    <a:srgbClr val="0070C0"/>
                  </a:solidFill>
                </a:rPr>
                <a:t>Delayed policy decisions</a:t>
              </a:r>
              <a:endParaRPr lang="en-GB" sz="2400" baseline="30000" dirty="0">
                <a:solidFill>
                  <a:srgbClr val="0070C0"/>
                </a:solidFill>
              </a:endParaRPr>
            </a:p>
          </p:txBody>
        </p:sp>
        <p:sp>
          <p:nvSpPr>
            <p:cNvPr id="18" name="Right Arrow 17"/>
            <p:cNvSpPr/>
            <p:nvPr/>
          </p:nvSpPr>
          <p:spPr>
            <a:xfrm>
              <a:off x="2790696" y="5540085"/>
              <a:ext cx="380011" cy="279074"/>
            </a:xfrm>
            <a:prstGeom prst="rightArrow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20" name="Picture 19">
            <a:extLst>
              <a:ext uri="{FF2B5EF4-FFF2-40B4-BE49-F238E27FC236}">
                <a16:creationId xmlns:a16="http://schemas.microsoft.com/office/drawing/2014/main" id="{B4C841CE-9520-4043-8153-76BC771338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9329" y="5647113"/>
            <a:ext cx="2771949" cy="1492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87642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46265" y="356256"/>
            <a:ext cx="112934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schemeClr val="accent5">
                    <a:lumMod val="75000"/>
                  </a:schemeClr>
                </a:solidFill>
              </a:rPr>
              <a:t>Background – potential solutions</a:t>
            </a:r>
            <a:endParaRPr lang="en-GB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04396" y="1019746"/>
            <a:ext cx="73864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70C0"/>
                </a:solidFill>
              </a:rPr>
              <a:t>Digital tools may improve recruitment and/or retention</a:t>
            </a:r>
            <a:endParaRPr lang="en-GB" sz="2400" baseline="30000" dirty="0">
              <a:solidFill>
                <a:srgbClr val="0070C0"/>
              </a:solidFill>
            </a:endParaRPr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1106404"/>
              </p:ext>
            </p:extLst>
          </p:nvPr>
        </p:nvGraphicFramePr>
        <p:xfrm>
          <a:off x="1140022" y="2375524"/>
          <a:ext cx="9583388" cy="2815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91694">
                  <a:extLst>
                    <a:ext uri="{9D8B030D-6E8A-4147-A177-3AD203B41FA5}">
                      <a16:colId xmlns:a16="http://schemas.microsoft.com/office/drawing/2014/main" val="1522407775"/>
                    </a:ext>
                  </a:extLst>
                </a:gridCol>
                <a:gridCol w="4791694">
                  <a:extLst>
                    <a:ext uri="{9D8B030D-6E8A-4147-A177-3AD203B41FA5}">
                      <a16:colId xmlns:a16="http://schemas.microsoft.com/office/drawing/2014/main" val="2765705676"/>
                    </a:ext>
                  </a:extLst>
                </a:gridCol>
              </a:tblGrid>
              <a:tr h="43822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Digital</a:t>
                      </a:r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Non-digital (traditional)</a:t>
                      </a:r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5939683"/>
                  </a:ext>
                </a:extLst>
              </a:tr>
              <a:tr h="2053029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000" dirty="0" smtClean="0"/>
                        <a:t>Computer,</a:t>
                      </a:r>
                      <a:r>
                        <a:rPr lang="en-GB" sz="2000" baseline="0" dirty="0" smtClean="0"/>
                        <a:t> tablet, smartphone or other electronic gadget-based invitations or reminders; email; social media; automated phone calls; electronic adverts; automated screening of patient clinical records, disease registries or trial databases; automated communication of test results </a:t>
                      </a:r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/>
                        <a:t>Written materials e.g. flyers, posters letters; printed adverts; person-to-person</a:t>
                      </a:r>
                      <a:r>
                        <a:rPr lang="en-GB" sz="2000" baseline="0" dirty="0" smtClean="0"/>
                        <a:t> phone calls; word of mouth; manual screening of patient clinical records, disease registries or trial databases; manual communication of test results </a:t>
                      </a:r>
                      <a:endParaRPr lang="en-GB" sz="2000" dirty="0" smtClean="0"/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7294710"/>
                  </a:ext>
                </a:extLst>
              </a:tr>
            </a:tbl>
          </a:graphicData>
        </a:graphic>
      </p:graphicFrame>
      <p:grpSp>
        <p:nvGrpSpPr>
          <p:cNvPr id="2" name="Group 1"/>
          <p:cNvGrpSpPr/>
          <p:nvPr/>
        </p:nvGrpSpPr>
        <p:grpSpPr>
          <a:xfrm>
            <a:off x="3978221" y="5267305"/>
            <a:ext cx="4976756" cy="948348"/>
            <a:chOff x="3978221" y="5267305"/>
            <a:chExt cx="4976756" cy="948348"/>
          </a:xfrm>
        </p:grpSpPr>
        <p:sp>
          <p:nvSpPr>
            <p:cNvPr id="27" name="TextBox 26"/>
            <p:cNvSpPr txBox="1"/>
            <p:nvPr/>
          </p:nvSpPr>
          <p:spPr>
            <a:xfrm>
              <a:off x="3978221" y="5267305"/>
              <a:ext cx="44413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solidFill>
                    <a:schemeClr val="accent5">
                      <a:lumMod val="75000"/>
                    </a:schemeClr>
                  </a:solidFill>
                </a:rPr>
                <a:t>automated     vs      manual</a:t>
              </a:r>
              <a:endParaRPr lang="en-GB" sz="2400" baseline="30000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095988" y="5753988"/>
              <a:ext cx="48589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solidFill>
                    <a:schemeClr val="accent5">
                      <a:lumMod val="75000"/>
                    </a:schemeClr>
                  </a:solidFill>
                </a:rPr>
                <a:t>electronic      vs      written/spoken</a:t>
              </a:r>
              <a:endParaRPr lang="en-GB" sz="2400" baseline="30000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</p:grpSp>
      <p:pic>
        <p:nvPicPr>
          <p:cNvPr id="9" name="Picture 8">
            <a:extLst>
              <a:ext uri="{FF2B5EF4-FFF2-40B4-BE49-F238E27FC236}">
                <a16:creationId xmlns:a16="http://schemas.microsoft.com/office/drawing/2014/main" id="{B4C841CE-9520-4043-8153-76BC771338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9329" y="5647113"/>
            <a:ext cx="2771949" cy="149258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140022" y="1561380"/>
            <a:ext cx="608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70C0"/>
                </a:solidFill>
              </a:rPr>
              <a:t>…but first, what do we mean by “digital” tools?</a:t>
            </a:r>
            <a:endParaRPr lang="en-GB" sz="2400" baseline="30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177291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46265" y="356256"/>
            <a:ext cx="112934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schemeClr val="accent5">
                    <a:lumMod val="75000"/>
                  </a:schemeClr>
                </a:solidFill>
              </a:rPr>
              <a:t>Background – potential solutions</a:t>
            </a:r>
            <a:endParaRPr lang="en-GB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04396" y="1019746"/>
            <a:ext cx="9904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70C0"/>
                </a:solidFill>
              </a:rPr>
              <a:t>Overall </a:t>
            </a:r>
            <a:r>
              <a:rPr lang="en-GB" sz="2400" b="1" dirty="0" smtClean="0">
                <a:solidFill>
                  <a:srgbClr val="0070C0"/>
                </a:solidFill>
              </a:rPr>
              <a:t>approaches</a:t>
            </a:r>
            <a:r>
              <a:rPr lang="en-GB" sz="2400" dirty="0" smtClean="0">
                <a:solidFill>
                  <a:srgbClr val="0070C0"/>
                </a:solidFill>
              </a:rPr>
              <a:t> that could be facilitated by digital and/or traditional </a:t>
            </a:r>
            <a:r>
              <a:rPr lang="en-GB" sz="2400" b="1" dirty="0" smtClean="0">
                <a:solidFill>
                  <a:srgbClr val="0070C0"/>
                </a:solidFill>
              </a:rPr>
              <a:t>tools</a:t>
            </a:r>
            <a:endParaRPr lang="en-GB" sz="2400" b="1" baseline="30000" dirty="0">
              <a:solidFill>
                <a:srgbClr val="0070C0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4C841CE-9520-4043-8153-76BC771338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9329" y="5647113"/>
            <a:ext cx="2771949" cy="1492588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5652645" y="1847064"/>
            <a:ext cx="5652655" cy="3924744"/>
            <a:chOff x="5652645" y="1847064"/>
            <a:chExt cx="5652655" cy="3924744"/>
          </a:xfrm>
        </p:grpSpPr>
        <p:sp>
          <p:nvSpPr>
            <p:cNvPr id="12" name="TextBox 11"/>
            <p:cNvSpPr txBox="1"/>
            <p:nvPr/>
          </p:nvSpPr>
          <p:spPr>
            <a:xfrm>
              <a:off x="6398796" y="1847064"/>
              <a:ext cx="17813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solidFill>
                    <a:srgbClr val="0070C0"/>
                  </a:solidFill>
                </a:rPr>
                <a:t>Retention </a:t>
              </a:r>
              <a:endParaRPr lang="en-GB" sz="2400" baseline="30000" dirty="0">
                <a:solidFill>
                  <a:srgbClr val="0070C0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398795" y="2439099"/>
              <a:ext cx="478775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dirty="0">
                  <a:solidFill>
                    <a:srgbClr val="00B0F0"/>
                  </a:solidFill>
                  <a:latin typeface="Trebuchet MS" panose="020B0603020202020204" pitchFamily="34" charset="0"/>
                </a:rPr>
                <a:t>● </a:t>
              </a:r>
              <a:r>
                <a:rPr lang="en-GB" sz="2000" dirty="0" smtClean="0"/>
                <a:t>Remind participants to attend visits or </a:t>
              </a:r>
            </a:p>
            <a:p>
              <a:r>
                <a:rPr lang="en-GB" sz="2000" dirty="0"/>
                <a:t> </a:t>
              </a:r>
              <a:r>
                <a:rPr lang="en-GB" sz="2000" dirty="0" smtClean="0"/>
                <a:t>   tests </a:t>
              </a:r>
              <a:endParaRPr lang="en-GB" sz="2000" baseline="300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398795" y="4195189"/>
              <a:ext cx="443149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dirty="0">
                  <a:solidFill>
                    <a:srgbClr val="00B0F0"/>
                  </a:solidFill>
                  <a:latin typeface="Trebuchet MS" panose="020B0603020202020204" pitchFamily="34" charset="0"/>
                </a:rPr>
                <a:t>● </a:t>
              </a:r>
              <a:r>
                <a:rPr lang="en-GB" sz="2000" dirty="0" smtClean="0"/>
                <a:t>Information dissemination from RCT </a:t>
              </a:r>
            </a:p>
            <a:p>
              <a:r>
                <a:rPr lang="en-GB" sz="2000" dirty="0"/>
                <a:t> </a:t>
              </a:r>
              <a:r>
                <a:rPr lang="en-GB" sz="2000" dirty="0" smtClean="0"/>
                <a:t>   investigators to participants</a:t>
              </a:r>
              <a:endParaRPr lang="en-GB" sz="2000" baseline="300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398795" y="3317144"/>
              <a:ext cx="443149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dirty="0">
                  <a:solidFill>
                    <a:srgbClr val="00B0F0"/>
                  </a:solidFill>
                  <a:latin typeface="Trebuchet MS" panose="020B0603020202020204" pitchFamily="34" charset="0"/>
                </a:rPr>
                <a:t>● </a:t>
              </a:r>
              <a:r>
                <a:rPr lang="en-GB" sz="2000" dirty="0" smtClean="0"/>
                <a:t>Prompt participants to provide</a:t>
              </a:r>
            </a:p>
            <a:p>
              <a:r>
                <a:rPr lang="en-GB" sz="2000" dirty="0"/>
                <a:t> </a:t>
              </a:r>
              <a:r>
                <a:rPr lang="en-GB" sz="2000" dirty="0" smtClean="0"/>
                <a:t>   information</a:t>
              </a:r>
              <a:endParaRPr lang="en-GB" sz="2000" baseline="300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398795" y="5073235"/>
              <a:ext cx="490650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dirty="0">
                  <a:solidFill>
                    <a:srgbClr val="00B0F0"/>
                  </a:solidFill>
                  <a:latin typeface="Trebuchet MS" panose="020B0603020202020204" pitchFamily="34" charset="0"/>
                </a:rPr>
                <a:t>● </a:t>
              </a:r>
              <a:r>
                <a:rPr lang="en-GB" sz="2000" dirty="0" smtClean="0"/>
                <a:t>Process for handling participant enquiries</a:t>
              </a:r>
              <a:endParaRPr lang="en-GB" sz="2000" baseline="30000" dirty="0"/>
            </a:p>
          </p:txBody>
        </p:sp>
        <p:cxnSp>
          <p:nvCxnSpPr>
            <p:cNvPr id="3" name="Straight Connector 2"/>
            <p:cNvCxnSpPr/>
            <p:nvPr/>
          </p:nvCxnSpPr>
          <p:spPr>
            <a:xfrm>
              <a:off x="5652645" y="1971759"/>
              <a:ext cx="35626" cy="3800049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6"/>
          <p:cNvGrpSpPr/>
          <p:nvPr/>
        </p:nvGrpSpPr>
        <p:grpSpPr>
          <a:xfrm>
            <a:off x="1543776" y="1837164"/>
            <a:ext cx="3728862" cy="4015706"/>
            <a:chOff x="1543776" y="1837164"/>
            <a:chExt cx="3728862" cy="4015706"/>
          </a:xfrm>
        </p:grpSpPr>
        <p:sp>
          <p:nvSpPr>
            <p:cNvPr id="11" name="TextBox 10"/>
            <p:cNvSpPr txBox="1"/>
            <p:nvPr/>
          </p:nvSpPr>
          <p:spPr>
            <a:xfrm>
              <a:off x="1543776" y="1837164"/>
              <a:ext cx="17813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solidFill>
                    <a:srgbClr val="0070C0"/>
                  </a:solidFill>
                </a:rPr>
                <a:t>Recruitment </a:t>
              </a:r>
              <a:endParaRPr lang="en-GB" sz="2400" baseline="30000" dirty="0">
                <a:solidFill>
                  <a:srgbClr val="0070C0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543776" y="2484926"/>
              <a:ext cx="3420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dirty="0">
                  <a:solidFill>
                    <a:srgbClr val="00B0F0"/>
                  </a:solidFill>
                  <a:latin typeface="Trebuchet MS" panose="020B0603020202020204" pitchFamily="34" charset="0"/>
                </a:rPr>
                <a:t>● </a:t>
              </a:r>
              <a:r>
                <a:rPr lang="en-GB" sz="2000" dirty="0" smtClean="0"/>
                <a:t>Help to identify potential </a:t>
              </a:r>
            </a:p>
            <a:p>
              <a:r>
                <a:rPr lang="en-GB" sz="2000" dirty="0"/>
                <a:t> </a:t>
              </a:r>
              <a:r>
                <a:rPr lang="en-GB" sz="2000" dirty="0" smtClean="0"/>
                <a:t>   participants for an RCT</a:t>
              </a:r>
              <a:endParaRPr lang="en-GB" sz="2000" baseline="300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543776" y="3371612"/>
              <a:ext cx="372886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dirty="0">
                  <a:solidFill>
                    <a:srgbClr val="00B0F0"/>
                  </a:solidFill>
                  <a:latin typeface="Trebuchet MS" panose="020B0603020202020204" pitchFamily="34" charset="0"/>
                </a:rPr>
                <a:t>● </a:t>
              </a:r>
              <a:r>
                <a:rPr lang="en-GB" sz="2000" dirty="0" smtClean="0"/>
                <a:t>Help to identify potential RCTs</a:t>
              </a:r>
            </a:p>
            <a:p>
              <a:r>
                <a:rPr lang="en-GB" sz="2000" dirty="0"/>
                <a:t> </a:t>
              </a:r>
              <a:r>
                <a:rPr lang="en-GB" sz="2000" dirty="0" smtClean="0"/>
                <a:t>   that an individual may join</a:t>
              </a:r>
              <a:endParaRPr lang="en-GB" sz="2000" baseline="300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543776" y="4258298"/>
              <a:ext cx="372886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dirty="0">
                  <a:solidFill>
                    <a:srgbClr val="00B0F0"/>
                  </a:solidFill>
                  <a:latin typeface="Trebuchet MS" panose="020B0603020202020204" pitchFamily="34" charset="0"/>
                </a:rPr>
                <a:t>● </a:t>
              </a:r>
              <a:r>
                <a:rPr lang="en-GB" sz="2000" dirty="0" smtClean="0"/>
                <a:t>Help health professionals to</a:t>
              </a:r>
            </a:p>
            <a:p>
              <a:r>
                <a:rPr lang="en-GB" sz="2000" dirty="0"/>
                <a:t> </a:t>
              </a:r>
              <a:r>
                <a:rPr lang="en-GB" sz="2000" dirty="0" smtClean="0"/>
                <a:t>   match people to RCTs</a:t>
              </a:r>
              <a:endParaRPr lang="en-GB" sz="2000" baseline="300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543776" y="5144984"/>
              <a:ext cx="372886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dirty="0">
                  <a:solidFill>
                    <a:srgbClr val="00B0F0"/>
                  </a:solidFill>
                  <a:latin typeface="Trebuchet MS" panose="020B0603020202020204" pitchFamily="34" charset="0"/>
                </a:rPr>
                <a:t>● </a:t>
              </a:r>
              <a:r>
                <a:rPr lang="en-GB" sz="2000" dirty="0" smtClean="0"/>
                <a:t>Raise general awareness of one</a:t>
              </a:r>
            </a:p>
            <a:p>
              <a:r>
                <a:rPr lang="en-GB" sz="2000" dirty="0"/>
                <a:t> </a:t>
              </a:r>
              <a:r>
                <a:rPr lang="en-GB" sz="2000" dirty="0" smtClean="0"/>
                <a:t>   or more RCTs</a:t>
              </a:r>
              <a:endParaRPr lang="en-GB" sz="2000" baseline="30000" dirty="0"/>
            </a:p>
          </p:txBody>
        </p:sp>
      </p:grpSp>
    </p:spTree>
    <p:extLst>
      <p:ext uri="{BB962C8B-B14F-4D97-AF65-F5344CB8AC3E}">
        <p14:creationId xmlns:p14="http://schemas.microsoft.com/office/powerpoint/2010/main" val="9702663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46265" y="771899"/>
            <a:ext cx="112934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schemeClr val="accent5">
                    <a:lumMod val="75000"/>
                  </a:schemeClr>
                </a:solidFill>
              </a:rPr>
              <a:t>Background – questions</a:t>
            </a:r>
            <a:endParaRPr lang="en-GB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73310" y="1670858"/>
            <a:ext cx="77956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70C0"/>
                </a:solidFill>
              </a:rPr>
              <a:t>Which digital tools have been used, for which types of RCT?</a:t>
            </a:r>
            <a:endParaRPr lang="en-GB" sz="2400" baseline="30000" dirty="0">
              <a:solidFill>
                <a:srgbClr val="0070C0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579186" y="2650967"/>
            <a:ext cx="5450774" cy="3028208"/>
            <a:chOff x="1579186" y="2650967"/>
            <a:chExt cx="5450774" cy="3028208"/>
          </a:xfrm>
        </p:grpSpPr>
        <p:sp>
          <p:nvSpPr>
            <p:cNvPr id="3" name="Oval 2"/>
            <p:cNvSpPr/>
            <p:nvPr/>
          </p:nvSpPr>
          <p:spPr>
            <a:xfrm>
              <a:off x="1579186" y="2650967"/>
              <a:ext cx="5450774" cy="3028208"/>
            </a:xfrm>
            <a:prstGeom prst="ellipse">
              <a:avLst/>
            </a:prstGeom>
            <a:noFill/>
            <a:ln w="190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295794" y="2772787"/>
              <a:ext cx="18109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solidFill>
                    <a:srgbClr val="0070C0"/>
                  </a:solidFill>
                </a:rPr>
                <a:t>Recruitment </a:t>
              </a:r>
              <a:endParaRPr lang="en-GB" sz="2400" baseline="30000" dirty="0">
                <a:solidFill>
                  <a:srgbClr val="0070C0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502362" y="3759419"/>
              <a:ext cx="6989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solidFill>
                    <a:srgbClr val="0070C0"/>
                  </a:solidFill>
                </a:rPr>
                <a:t>???</a:t>
              </a:r>
              <a:endParaRPr lang="en-GB" sz="2400" baseline="30000" dirty="0">
                <a:solidFill>
                  <a:srgbClr val="0070C0"/>
                </a:solidFill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5709953" y="3759419"/>
            <a:ext cx="698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???</a:t>
            </a:r>
            <a:endParaRPr lang="en-GB" sz="2400" baseline="30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5003497" y="2627217"/>
            <a:ext cx="5438899" cy="3051958"/>
            <a:chOff x="5003497" y="2627217"/>
            <a:chExt cx="5438899" cy="3051958"/>
          </a:xfrm>
        </p:grpSpPr>
        <p:sp>
          <p:nvSpPr>
            <p:cNvPr id="17" name="Oval 16"/>
            <p:cNvSpPr/>
            <p:nvPr/>
          </p:nvSpPr>
          <p:spPr>
            <a:xfrm>
              <a:off x="5003497" y="2627217"/>
              <a:ext cx="5438899" cy="3051958"/>
            </a:xfrm>
            <a:prstGeom prst="ellipse">
              <a:avLst/>
            </a:prstGeom>
            <a:noFill/>
            <a:ln w="190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029959" y="2663631"/>
              <a:ext cx="18109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solidFill>
                    <a:srgbClr val="7030A0"/>
                  </a:solidFill>
                </a:rPr>
                <a:t>Retention </a:t>
              </a:r>
              <a:endParaRPr lang="en-GB" sz="2400" baseline="30000" dirty="0">
                <a:solidFill>
                  <a:srgbClr val="7030A0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723571" y="3738634"/>
              <a:ext cx="6989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solidFill>
                    <a:srgbClr val="7030A0"/>
                  </a:solidFill>
                </a:rPr>
                <a:t>???</a:t>
              </a:r>
              <a:endParaRPr lang="en-GB" sz="2400" baseline="30000" dirty="0">
                <a:solidFill>
                  <a:srgbClr val="7030A0"/>
                </a:solidFill>
              </a:endParaRPr>
            </a:p>
          </p:txBody>
        </p:sp>
      </p:grpSp>
      <p:pic>
        <p:nvPicPr>
          <p:cNvPr id="14" name="Picture 13">
            <a:extLst>
              <a:ext uri="{FF2B5EF4-FFF2-40B4-BE49-F238E27FC236}">
                <a16:creationId xmlns:a16="http://schemas.microsoft.com/office/drawing/2014/main" id="{B4C841CE-9520-4043-8153-76BC771338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9329" y="5647113"/>
            <a:ext cx="2771949" cy="1492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751493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4C841CE-9520-4043-8153-76BC771338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9329" y="5647113"/>
            <a:ext cx="2771949" cy="149258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03944" y="665682"/>
            <a:ext cx="112934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schemeClr val="accent5">
                    <a:lumMod val="75000"/>
                  </a:schemeClr>
                </a:solidFill>
              </a:rPr>
              <a:t>Our aims</a:t>
            </a:r>
            <a:endParaRPr lang="en-GB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34236" y="1433647"/>
            <a:ext cx="7724163" cy="2471446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GB" b="1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● </a:t>
            </a:r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Identify research </a:t>
            </a:r>
            <a:r>
              <a:rPr lang="en-GB" dirty="0">
                <a:solidFill>
                  <a:schemeClr val="accent5">
                    <a:lumMod val="75000"/>
                  </a:schemeClr>
                </a:solidFill>
              </a:rPr>
              <a:t>studies that have evaluated the effectiveness of digital tools for improving the recruitment and/or retention of participants in </a:t>
            </a:r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RCTs</a:t>
            </a:r>
            <a:endParaRPr lang="en-GB" dirty="0">
              <a:solidFill>
                <a:schemeClr val="accent5">
                  <a:lumMod val="75000"/>
                </a:schemeClr>
              </a:solidFill>
            </a:endParaRPr>
          </a:p>
          <a:p>
            <a:pPr algn="l"/>
            <a:r>
              <a:rPr lang="en-GB" b="1" dirty="0">
                <a:solidFill>
                  <a:schemeClr val="accent5">
                    <a:lumMod val="75000"/>
                  </a:schemeClr>
                </a:solidFill>
                <a:latin typeface="Trebuchet MS" panose="020B0603020202020204" pitchFamily="34" charset="0"/>
              </a:rPr>
              <a:t>● </a:t>
            </a:r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Describe </a:t>
            </a:r>
            <a:r>
              <a:rPr lang="en-GB" dirty="0">
                <a:solidFill>
                  <a:schemeClr val="accent5">
                    <a:lumMod val="75000"/>
                  </a:schemeClr>
                </a:solidFill>
              </a:rPr>
              <a:t>the characteristics </a:t>
            </a:r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of:</a:t>
            </a:r>
          </a:p>
          <a:p>
            <a:pPr algn="l"/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	the digital </a:t>
            </a:r>
            <a:r>
              <a:rPr lang="en-GB" dirty="0">
                <a:solidFill>
                  <a:schemeClr val="accent5">
                    <a:lumMod val="75000"/>
                  </a:schemeClr>
                </a:solidFill>
              </a:rPr>
              <a:t>tools that have been </a:t>
            </a:r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evaluated</a:t>
            </a:r>
            <a:endParaRPr lang="en-GB" dirty="0">
              <a:solidFill>
                <a:schemeClr val="accent5">
                  <a:lumMod val="75000"/>
                </a:schemeClr>
              </a:solidFill>
            </a:endParaRPr>
          </a:p>
          <a:p>
            <a:pPr algn="l"/>
            <a:r>
              <a:rPr lang="en-GB" dirty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the studies that have evaluated them </a:t>
            </a:r>
            <a:endParaRPr lang="en-GB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334237" y="4013867"/>
            <a:ext cx="7724163" cy="1748958"/>
            <a:chOff x="2334237" y="4275117"/>
            <a:chExt cx="7724163" cy="1748958"/>
          </a:xfrm>
        </p:grpSpPr>
        <p:sp>
          <p:nvSpPr>
            <p:cNvPr id="2" name="Rectangle 1"/>
            <p:cNvSpPr/>
            <p:nvPr/>
          </p:nvSpPr>
          <p:spPr>
            <a:xfrm>
              <a:off x="2334237" y="5193078"/>
              <a:ext cx="7724163" cy="830997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GB" sz="2400" dirty="0" smtClean="0">
                  <a:solidFill>
                    <a:srgbClr val="0070C0"/>
                  </a:solidFill>
                </a:rPr>
                <a:t>State of the art, strengths and limitations, evidence hotspots and gaps for digital recruitment and retention tools</a:t>
              </a:r>
              <a:endParaRPr lang="en-GB" sz="2400" b="1" dirty="0">
                <a:solidFill>
                  <a:srgbClr val="0070C0"/>
                </a:solidFill>
              </a:endParaRPr>
            </a:p>
          </p:txBody>
        </p:sp>
        <p:sp>
          <p:nvSpPr>
            <p:cNvPr id="6" name="Down Arrow 5"/>
            <p:cNvSpPr/>
            <p:nvPr/>
          </p:nvSpPr>
          <p:spPr>
            <a:xfrm>
              <a:off x="5759527" y="4275117"/>
              <a:ext cx="640511" cy="73627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75815174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1829" y="720559"/>
            <a:ext cx="112934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schemeClr val="accent5">
                    <a:lumMod val="75000"/>
                  </a:schemeClr>
                </a:solidFill>
              </a:rPr>
              <a:t>Our approach – Systematic mapping</a:t>
            </a:r>
            <a:endParaRPr lang="en-GB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4C841CE-9520-4043-8153-76BC771338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9329" y="5647113"/>
            <a:ext cx="2771949" cy="1492588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11829" y="2107992"/>
            <a:ext cx="112934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srgbClr val="00B0F0"/>
                </a:solidFill>
              </a:rPr>
              <a:t>What is a systematic map?</a:t>
            </a:r>
            <a:endParaRPr lang="en-GB" sz="28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78738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1829" y="720559"/>
            <a:ext cx="112934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800" b="1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en-GB" dirty="0"/>
              <a:t>Our approach – Systematic mapping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4C841CE-9520-4043-8153-76BC771338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9329" y="5647113"/>
            <a:ext cx="2771949" cy="1492588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926275" y="1303977"/>
          <a:ext cx="10189029" cy="4343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5434">
                  <a:extLst>
                    <a:ext uri="{9D8B030D-6E8A-4147-A177-3AD203B41FA5}">
                      <a16:colId xmlns:a16="http://schemas.microsoft.com/office/drawing/2014/main" val="3255046889"/>
                    </a:ext>
                  </a:extLst>
                </a:gridCol>
                <a:gridCol w="3635630">
                  <a:extLst>
                    <a:ext uri="{9D8B030D-6E8A-4147-A177-3AD203B41FA5}">
                      <a16:colId xmlns:a16="http://schemas.microsoft.com/office/drawing/2014/main" val="1039930921"/>
                    </a:ext>
                  </a:extLst>
                </a:gridCol>
                <a:gridCol w="3547965">
                  <a:extLst>
                    <a:ext uri="{9D8B030D-6E8A-4147-A177-3AD203B41FA5}">
                      <a16:colId xmlns:a16="http://schemas.microsoft.com/office/drawing/2014/main" val="1589801182"/>
                    </a:ext>
                  </a:extLst>
                </a:gridCol>
              </a:tblGrid>
              <a:tr h="29919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Systematic map</a:t>
                      </a:r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Systematic review</a:t>
                      </a:r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5672271"/>
                  </a:ext>
                </a:extLst>
              </a:tr>
              <a:tr h="472967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Peer-reviewed protocol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063305"/>
                  </a:ext>
                </a:extLst>
              </a:tr>
              <a:tr h="486889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Extensive literature</a:t>
                      </a:r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 searches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45481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Pre-specified study selection process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89089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Data extraction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Coding approach to allow cross-tabulation of key study characteristics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Tabulation of key study characteristics and factors affecting validity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7020062"/>
                  </a:ext>
                </a:extLst>
              </a:tr>
              <a:tr h="453242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Validity (bias) assessment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                            </a:t>
                      </a:r>
                      <a:r>
                        <a:rPr lang="en-GB" sz="2800" b="1" i="0" dirty="0" smtClean="0">
                          <a:solidFill>
                            <a:srgbClr val="0070C0"/>
                          </a:solidFill>
                        </a:rPr>
                        <a:t>X</a:t>
                      </a:r>
                      <a:endParaRPr lang="en-GB" sz="2800" b="1" i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13789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Data synthesis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Quantitatively and/or qualitatively </a:t>
                      </a:r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describes</a:t>
                      </a:r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 characteristics of the studies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based on the coded variables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Quantitatively and/or qualitatively </a:t>
                      </a:r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estimates value</a:t>
                      </a:r>
                      <a:r>
                        <a:rPr lang="en-GB" b="1" baseline="0" dirty="0" smtClean="0">
                          <a:solidFill>
                            <a:schemeClr val="tx1"/>
                          </a:solidFill>
                        </a:rPr>
                        <a:t> and precision of an effect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 (e.g. meta-analysis)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2916688"/>
                  </a:ext>
                </a:extLst>
              </a:tr>
            </a:tbl>
          </a:graphicData>
        </a:graphic>
      </p:graphicFrame>
      <p:pic>
        <p:nvPicPr>
          <p:cNvPr id="5" name="Picture 4" descr="tick - Simple English Wiktionary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8260" y="2254330"/>
            <a:ext cx="296636" cy="296636"/>
          </a:xfrm>
          <a:prstGeom prst="rect">
            <a:avLst/>
          </a:prstGeom>
        </p:spPr>
      </p:pic>
      <p:pic>
        <p:nvPicPr>
          <p:cNvPr id="11" name="Picture 10" descr="tick - Simple English Wiktionary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6979" y="2254330"/>
            <a:ext cx="296636" cy="296636"/>
          </a:xfrm>
          <a:prstGeom prst="rect">
            <a:avLst/>
          </a:prstGeom>
        </p:spPr>
      </p:pic>
      <p:pic>
        <p:nvPicPr>
          <p:cNvPr id="12" name="Picture 11" descr="tick - Simple English Wiktionary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0035" y="2822362"/>
            <a:ext cx="296636" cy="296636"/>
          </a:xfrm>
          <a:prstGeom prst="rect">
            <a:avLst/>
          </a:prstGeom>
        </p:spPr>
      </p:pic>
      <p:pic>
        <p:nvPicPr>
          <p:cNvPr id="15" name="Picture 14" descr="tick - Simple English Wiktionary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8754" y="2822362"/>
            <a:ext cx="296636" cy="296636"/>
          </a:xfrm>
          <a:prstGeom prst="rect">
            <a:avLst/>
          </a:prstGeom>
        </p:spPr>
      </p:pic>
      <p:pic>
        <p:nvPicPr>
          <p:cNvPr id="16" name="Picture 15" descr="tick - Simple English Wiktionary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2404" y="4304802"/>
            <a:ext cx="296636" cy="296636"/>
          </a:xfrm>
          <a:prstGeom prst="rect">
            <a:avLst/>
          </a:prstGeom>
        </p:spPr>
      </p:pic>
      <p:pic>
        <p:nvPicPr>
          <p:cNvPr id="17" name="Picture 16" descr="tick - Simple English Wiktionary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8156" y="1765463"/>
            <a:ext cx="296636" cy="296636"/>
          </a:xfrm>
          <a:prstGeom prst="rect">
            <a:avLst/>
          </a:prstGeom>
        </p:spPr>
      </p:pic>
      <p:pic>
        <p:nvPicPr>
          <p:cNvPr id="18" name="Picture 17" descr="tick - Simple English Wiktionary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6875" y="1765463"/>
            <a:ext cx="296636" cy="296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77680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</TotalTime>
  <Words>1131</Words>
  <Application>Microsoft Office PowerPoint</Application>
  <PresentationFormat>Widescreen</PresentationFormat>
  <Paragraphs>167</Paragraphs>
  <Slides>20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Trebuchet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PowerPoint Presentation</vt:lpstr>
      <vt:lpstr> </vt:lpstr>
    </vt:vector>
  </TitlesOfParts>
  <Company>University Of Southampton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Frampton G.K.</dc:creator>
  <cp:lastModifiedBy>Frampton G.K.</cp:lastModifiedBy>
  <cp:revision>134</cp:revision>
  <dcterms:created xsi:type="dcterms:W3CDTF">2019-09-18T09:23:34Z</dcterms:created>
  <dcterms:modified xsi:type="dcterms:W3CDTF">2019-10-07T12:28:05Z</dcterms:modified>
</cp:coreProperties>
</file>